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0" r:id="rId6"/>
    <p:sldId id="266" r:id="rId7"/>
    <p:sldId id="265" r:id="rId8"/>
    <p:sldId id="267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AF2CA-9C9D-412A-8206-EF6D1C6A9E8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BEB54-A3A7-4B13-8CC2-CF48349852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6" name="Picture 2" descr="Using Technology in the Classroom, 7/e"/>
          <p:cNvPicPr>
            <a:picLocks noChangeAspect="1" noChangeArrowheads="1"/>
          </p:cNvPicPr>
          <p:nvPr/>
        </p:nvPicPr>
        <p:blipFill>
          <a:blip r:embed="rId3" cstate="print"/>
          <a:srcRect l="2260" t="8181" r="1670" b="10003"/>
          <a:stretch>
            <a:fillRect/>
          </a:stretch>
        </p:blipFill>
        <p:spPr bwMode="auto">
          <a:xfrm>
            <a:off x="990600" y="762000"/>
            <a:ext cx="7124700" cy="83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2133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Getting to Know the World Wide Web     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Chapter  3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3581400"/>
            <a:ext cx="7239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OBJECTIVE: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        </a:t>
            </a:r>
            <a:r>
              <a:rPr lang="en-US" sz="2800" dirty="0" smtClean="0">
                <a:solidFill>
                  <a:schemeClr val="bg1"/>
                </a:solidFill>
              </a:rPr>
              <a:t>basic understand of the Internet</a:t>
            </a:r>
          </a:p>
          <a:p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     introduce you to some www components</a:t>
            </a:r>
          </a:p>
          <a:p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     learn key computer terminology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6" descr="C:\Users\Owner\AppData\Local\Microsoft\Windows\Temporary Internet Files\Content.IE5\8FOC0J2A\MC90043154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920000" flipH="1">
            <a:off x="495858" y="2062633"/>
            <a:ext cx="1903445" cy="1554480"/>
          </a:xfrm>
          <a:prstGeom prst="rect">
            <a:avLst/>
          </a:prstGeom>
          <a:noFill/>
        </p:spPr>
      </p:pic>
      <p:pic>
        <p:nvPicPr>
          <p:cNvPr id="4" name="Picture 11" descr="C:\Users\Owner\AppData\Local\Microsoft\Windows\Temporary Internet Files\Content.IE5\GSTIEBU1\MM900254488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505200"/>
            <a:ext cx="1752600" cy="25120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838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What is the Internet: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2438400"/>
            <a:ext cx="5257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Network of Networks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Unlimited Resources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People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 The Internet Society (ISOC)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Educators </a:t>
            </a:r>
            <a:r>
              <a:rPr lang="en-US" sz="2800" dirty="0" smtClean="0">
                <a:solidFill>
                  <a:schemeClr val="bg1"/>
                </a:solidFill>
              </a:rPr>
              <a:t> (Experts)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  Users</a:t>
            </a:r>
          </a:p>
          <a:p>
            <a:pPr lvl="1">
              <a:buFont typeface="Courier New" pitchFamily="49" charset="0"/>
              <a:buChar char="o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838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The World Wide Web (WWW) Components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C:\Users\Owner\AppData\Local\Microsoft\Windows\Temporary Internet Files\Content.IE5\8FOC0J2A\MC9002304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62400"/>
            <a:ext cx="2931059" cy="209361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0" y="55626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Entrance to information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981200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Uniform Resource Locator (URL’s)</a:t>
            </a:r>
          </a:p>
          <a:p>
            <a:r>
              <a:rPr lang="en-US" sz="2400" dirty="0" smtClean="0"/>
              <a:t>Hypertext markup Language (HTML)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2971800"/>
            <a:ext cx="4267200" cy="2322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Hypertext / Hyperlinks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Browsers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Web Page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Website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Homepage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914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Searching the Web…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5365" name="Picture 5" descr="C:\Users\Owner\Pictures\searching-man.jpg"/>
          <p:cNvPicPr>
            <a:picLocks noChangeAspect="1" noChangeArrowheads="1"/>
          </p:cNvPicPr>
          <p:nvPr/>
        </p:nvPicPr>
        <p:blipFill>
          <a:blip r:embed="rId3" cstate="print"/>
          <a:srcRect l="10323" t="10336" r="14839" b="13178"/>
          <a:stretch>
            <a:fillRect/>
          </a:stretch>
        </p:blipFill>
        <p:spPr bwMode="auto">
          <a:xfrm>
            <a:off x="533400" y="2133600"/>
            <a:ext cx="2209800" cy="2819400"/>
          </a:xfrm>
          <a:prstGeom prst="rect">
            <a:avLst/>
          </a:prstGeom>
          <a:noFill/>
        </p:spPr>
      </p:pic>
      <p:pic>
        <p:nvPicPr>
          <p:cNvPr id="15366" name="Picture 6" descr="C:\Users\Owner\AppData\Local\Microsoft\Windows\Temporary Internet Files\Content.IE5\8FOC0J2A\MC90043632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114800"/>
            <a:ext cx="1714500" cy="1714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24200" y="1981200"/>
            <a:ext cx="556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Hierarchical Subject Directory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Yahoo!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</a:t>
            </a:r>
            <a:r>
              <a:rPr lang="en-US" sz="2800" dirty="0" err="1" smtClean="0">
                <a:solidFill>
                  <a:schemeClr val="bg1"/>
                </a:solidFill>
              </a:rPr>
              <a:t>LookSmart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9600" y="3352800"/>
            <a:ext cx="4267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Search Engines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sz="2800" dirty="0" smtClean="0">
                <a:solidFill>
                  <a:schemeClr val="bg1"/>
                </a:solidFill>
              </a:rPr>
              <a:t>Google (pg. 64, Table 3.3)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Excite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Lycos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Alta Vista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</a:t>
            </a:r>
            <a:r>
              <a:rPr lang="en-US" sz="2800" dirty="0" err="1" smtClean="0">
                <a:solidFill>
                  <a:schemeClr val="bg1"/>
                </a:solidFill>
              </a:rPr>
              <a:t>Dogpile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838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WWW Search Strategies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57912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Get More Help -  Page 60-61, Table 3.2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389" name="Picture 5" descr="C:\Users\Owner\AppData\Local\Microsoft\Windows\Temporary Internet Files\Content.IE5\NTEYOFBE\MC9002889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3456044" cy="2281238"/>
          </a:xfrm>
          <a:prstGeom prst="rect">
            <a:avLst/>
          </a:prstGeom>
          <a:noFill/>
        </p:spPr>
      </p:pic>
      <p:pic>
        <p:nvPicPr>
          <p:cNvPr id="16390" name="Picture 6" descr="C:\Users\Owner\AppData\Local\Microsoft\Windows\Temporary Internet Files\Content.IE5\8N23J021\MC91021634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048000"/>
            <a:ext cx="1752600" cy="148475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09800" y="1828800"/>
            <a:ext cx="693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Search for singular form of term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+ sign, - sign, *, combinations of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Enter all of the spelling variations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3352800"/>
            <a:ext cx="502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Double quotation marks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Be precise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AND, OR, AND NOT, NEAR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838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Terminology…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7410" name="Picture 2" descr="C:\Users\Owner\AppData\Local\Microsoft\Windows\Temporary Internet Files\Content.IE5\NTEYOFBE\MC9002822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0"/>
            <a:ext cx="1845496" cy="20592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2133600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</a:t>
            </a:r>
            <a:r>
              <a:rPr lang="en-US" sz="2800" dirty="0" err="1" smtClean="0">
                <a:solidFill>
                  <a:schemeClr val="bg1"/>
                </a:solidFill>
              </a:rPr>
              <a:t>Listservs</a:t>
            </a:r>
            <a:r>
              <a:rPr lang="en-US" sz="2800" dirty="0" smtClean="0">
                <a:solidFill>
                  <a:schemeClr val="bg1"/>
                </a:solidFill>
              </a:rPr>
              <a:t> (pg. 73)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SPAM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Code of Conduct / Netiquette (pg. 70 &amp; 72)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Weblogs or Blogs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Wikipedia or Wiki (pg. 75)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Text and Instant Messaging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Social Networking on-line (chapter 5)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Web 2.0, RSS, Atom Feeds, Podcasting   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9144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and more terminology…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209800"/>
            <a:ext cx="6477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Data Conferencing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Web Ring (pg. 80)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Newsgroup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Reference tools (pg.  81-84)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Digital Libraries (pg. 83)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File Transfer Protocol (FTP)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Telnet 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Owner\AppData\Local\Microsoft\Windows\Temporary Internet Files\Content.IE5\NTEYOFBE\MC9002822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0"/>
            <a:ext cx="1845496" cy="2059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914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Privacy and Security…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4102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Covered more in Chapter 5</a:t>
            </a:r>
            <a:endParaRPr lang="en-US" sz="2400" dirty="0"/>
          </a:p>
        </p:txBody>
      </p:sp>
      <p:pic>
        <p:nvPicPr>
          <p:cNvPr id="19463" name="Picture 7" descr="C:\Users\Owner\Pictures\spy_softw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429000"/>
            <a:ext cx="2365228" cy="23809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" y="2209800"/>
            <a:ext cx="800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Web Privacy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Children’s Online Privacy Protection Act (COPPA)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Email Privacy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Spyware  (pg.  86)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Security 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lk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4" descr="C:\Users\Owner\Pictures\icon children around the wor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4138386" cy="38971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838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WWW keeps us a small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400" y="2362200"/>
            <a:ext cx="228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The </a:t>
            </a:r>
          </a:p>
          <a:p>
            <a:r>
              <a:rPr lang="en-US" sz="6600" dirty="0">
                <a:solidFill>
                  <a:schemeClr val="bg1"/>
                </a:solidFill>
              </a:rPr>
              <a:t> </a:t>
            </a:r>
            <a:r>
              <a:rPr lang="en-US" sz="6600" dirty="0" smtClean="0">
                <a:solidFill>
                  <a:schemeClr val="bg1"/>
                </a:solidFill>
              </a:rPr>
              <a:t>   End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55626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Cindy A. </a:t>
            </a:r>
            <a:r>
              <a:rPr lang="en-US" sz="2000" dirty="0" err="1" smtClean="0"/>
              <a:t>Berkey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328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3</cp:revision>
  <dcterms:created xsi:type="dcterms:W3CDTF">2011-02-09T22:06:49Z</dcterms:created>
  <dcterms:modified xsi:type="dcterms:W3CDTF">2011-02-10T02:29:23Z</dcterms:modified>
</cp:coreProperties>
</file>