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8"/>
  </p:notesMasterIdLst>
  <p:sldIdLst>
    <p:sldId id="265" r:id="rId2"/>
    <p:sldId id="264" r:id="rId3"/>
    <p:sldId id="262" r:id="rId4"/>
    <p:sldId id="261" r:id="rId5"/>
    <p:sldId id="260" r:id="rId6"/>
    <p:sldId id="286" r:id="rId7"/>
    <p:sldId id="259" r:id="rId8"/>
    <p:sldId id="266" r:id="rId9"/>
    <p:sldId id="283" r:id="rId10"/>
    <p:sldId id="267" r:id="rId11"/>
    <p:sldId id="268" r:id="rId12"/>
    <p:sldId id="269" r:id="rId13"/>
    <p:sldId id="270" r:id="rId14"/>
    <p:sldId id="284" r:id="rId15"/>
    <p:sldId id="271" r:id="rId16"/>
    <p:sldId id="285" r:id="rId17"/>
    <p:sldId id="272" r:id="rId18"/>
    <p:sldId id="273" r:id="rId19"/>
    <p:sldId id="274" r:id="rId20"/>
    <p:sldId id="275" r:id="rId21"/>
    <p:sldId id="276" r:id="rId22"/>
    <p:sldId id="279" r:id="rId23"/>
    <p:sldId id="280" r:id="rId24"/>
    <p:sldId id="281" r:id="rId25"/>
    <p:sldId id="282" r:id="rId26"/>
    <p:sldId id="28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74731" autoAdjust="0"/>
  </p:normalViewPr>
  <p:slideViewPr>
    <p:cSldViewPr>
      <p:cViewPr>
        <p:scale>
          <a:sx n="50" d="100"/>
          <a:sy n="50" d="100"/>
        </p:scale>
        <p:origin x="-1956"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3200" dirty="0"/>
              <a:t>% Ever Experienced Cyber-Bulling</a:t>
            </a:r>
          </a:p>
        </c:rich>
      </c:tx>
      <c:layout>
        <c:manualLayout>
          <c:xMode val="edge"/>
          <c:yMode val="edge"/>
          <c:x val="0.26866987179487251"/>
          <c:y val="1.3157894736842118E-2"/>
        </c:manualLayout>
      </c:layout>
    </c:title>
    <c:plotArea>
      <c:layout/>
      <c:pieChart>
        <c:varyColors val="1"/>
        <c:ser>
          <c:idx val="0"/>
          <c:order val="0"/>
          <c:tx>
            <c:strRef>
              <c:f>Sheet1!$B$1</c:f>
              <c:strCache>
                <c:ptCount val="1"/>
                <c:pt idx="0">
                  <c:v>% Ever Experienced Cyber-Bulling</c:v>
                </c:pt>
              </c:strCache>
            </c:strRef>
          </c:tx>
          <c:cat>
            <c:strRef>
              <c:f>Sheet1!$A$2:$A$6</c:f>
              <c:strCache>
                <c:ptCount val="5"/>
                <c:pt idx="0">
                  <c:v>13 years old</c:v>
                </c:pt>
                <c:pt idx="1">
                  <c:v>14 years old</c:v>
                </c:pt>
                <c:pt idx="2">
                  <c:v>15 years old</c:v>
                </c:pt>
                <c:pt idx="3">
                  <c:v>16 years old</c:v>
                </c:pt>
                <c:pt idx="4">
                  <c:v>17 years old</c:v>
                </c:pt>
              </c:strCache>
            </c:strRef>
          </c:cat>
          <c:val>
            <c:numRef>
              <c:f>Sheet1!$B$2:$B$6</c:f>
              <c:numCache>
                <c:formatCode>0%</c:formatCode>
                <c:ptCount val="5"/>
                <c:pt idx="0">
                  <c:v>0.36000000000000032</c:v>
                </c:pt>
                <c:pt idx="1">
                  <c:v>0.41000000000000031</c:v>
                </c:pt>
                <c:pt idx="2">
                  <c:v>0.54</c:v>
                </c:pt>
                <c:pt idx="3">
                  <c:v>0.52</c:v>
                </c:pt>
                <c:pt idx="4">
                  <c:v>0.33000000000000046</c:v>
                </c:pt>
              </c:numCache>
            </c:numRef>
          </c:val>
        </c:ser>
        <c:firstSliceAng val="0"/>
      </c:pieChart>
    </c:plotArea>
    <c:legend>
      <c:legendPos val="r"/>
      <c:legendEntry>
        <c:idx val="0"/>
        <c:txPr>
          <a:bodyPr/>
          <a:lstStyle/>
          <a:p>
            <a:pPr>
              <a:defRPr sz="2800"/>
            </a:pPr>
            <a:endParaRPr lang="en-US"/>
          </a:p>
        </c:txPr>
      </c:legendEntry>
      <c:legendEntry>
        <c:idx val="1"/>
        <c:txPr>
          <a:bodyPr/>
          <a:lstStyle/>
          <a:p>
            <a:pPr>
              <a:defRPr sz="2800"/>
            </a:pPr>
            <a:endParaRPr lang="en-US"/>
          </a:p>
        </c:txPr>
      </c:legendEntry>
      <c:legendEntry>
        <c:idx val="2"/>
        <c:txPr>
          <a:bodyPr/>
          <a:lstStyle/>
          <a:p>
            <a:pPr>
              <a:defRPr sz="2800"/>
            </a:pPr>
            <a:endParaRPr lang="en-US"/>
          </a:p>
        </c:txPr>
      </c:legendEntry>
      <c:legendEntry>
        <c:idx val="3"/>
        <c:txPr>
          <a:bodyPr/>
          <a:lstStyle/>
          <a:p>
            <a:pPr>
              <a:defRPr sz="2800"/>
            </a:pPr>
            <a:endParaRPr lang="en-US"/>
          </a:p>
        </c:txPr>
      </c:legendEntry>
      <c:legendEntry>
        <c:idx val="4"/>
        <c:txPr>
          <a:bodyPr/>
          <a:lstStyle/>
          <a:p>
            <a:pPr>
              <a:defRPr sz="2800"/>
            </a:pPr>
            <a:endParaRPr lang="en-US"/>
          </a:p>
        </c:txPr>
      </c:legendEntry>
      <c:layout/>
    </c:legend>
    <c:plotVisOnly val="1"/>
  </c:chart>
  <c:txPr>
    <a:bodyPr/>
    <a:lstStyle/>
    <a:p>
      <a:pPr>
        <a:defRPr sz="1800"/>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Series 1</c:v>
                </c:pt>
              </c:strCache>
            </c:strRef>
          </c:tx>
          <c:cat>
            <c:strRef>
              <c:f>Sheet1!$A$2:$A$5</c:f>
              <c:strCache>
                <c:ptCount val="2"/>
                <c:pt idx="0">
                  <c:v>Girls</c:v>
                </c:pt>
                <c:pt idx="1">
                  <c:v>Boys</c:v>
                </c:pt>
              </c:strCache>
            </c:strRef>
          </c:cat>
          <c:val>
            <c:numRef>
              <c:f>Sheet1!$B$2:$B$5</c:f>
              <c:numCache>
                <c:formatCode>0%</c:formatCode>
                <c:ptCount val="4"/>
                <c:pt idx="0">
                  <c:v>0.8</c:v>
                </c:pt>
                <c:pt idx="1">
                  <c:v>0.55000000000000004</c:v>
                </c:pt>
              </c:numCache>
            </c:numRef>
          </c:val>
        </c:ser>
        <c:ser>
          <c:idx val="1"/>
          <c:order val="1"/>
          <c:tx>
            <c:strRef>
              <c:f>Sheet1!$C$1</c:f>
              <c:strCache>
                <c:ptCount val="1"/>
                <c:pt idx="0">
                  <c:v>Column1</c:v>
                </c:pt>
              </c:strCache>
            </c:strRef>
          </c:tx>
          <c:cat>
            <c:strRef>
              <c:f>Sheet1!$A$2:$A$5</c:f>
              <c:strCache>
                <c:ptCount val="2"/>
                <c:pt idx="0">
                  <c:v>Girls</c:v>
                </c:pt>
                <c:pt idx="1">
                  <c:v>Boys</c:v>
                </c:pt>
              </c:strCache>
            </c:strRef>
          </c:cat>
          <c:val>
            <c:numRef>
              <c:f>Sheet1!$C$2:$C$5</c:f>
              <c:numCache>
                <c:formatCode>General</c:formatCode>
                <c:ptCount val="4"/>
              </c:numCache>
            </c:numRef>
          </c:val>
        </c:ser>
        <c:ser>
          <c:idx val="2"/>
          <c:order val="2"/>
          <c:tx>
            <c:strRef>
              <c:f>Sheet1!$D$1</c:f>
              <c:strCache>
                <c:ptCount val="1"/>
                <c:pt idx="0">
                  <c:v>Column2</c:v>
                </c:pt>
              </c:strCache>
            </c:strRef>
          </c:tx>
          <c:cat>
            <c:strRef>
              <c:f>Sheet1!$A$2:$A$5</c:f>
              <c:strCache>
                <c:ptCount val="2"/>
                <c:pt idx="0">
                  <c:v>Girls</c:v>
                </c:pt>
                <c:pt idx="1">
                  <c:v>Boys</c:v>
                </c:pt>
              </c:strCache>
            </c:strRef>
          </c:cat>
          <c:val>
            <c:numRef>
              <c:f>Sheet1!$D$2:$D$5</c:f>
              <c:numCache>
                <c:formatCode>General</c:formatCode>
                <c:ptCount val="4"/>
              </c:numCache>
            </c:numRef>
          </c:val>
        </c:ser>
        <c:axId val="85196160"/>
        <c:axId val="96914048"/>
      </c:barChart>
      <c:catAx>
        <c:axId val="85196160"/>
        <c:scaling>
          <c:orientation val="minMax"/>
        </c:scaling>
        <c:axPos val="b"/>
        <c:tickLblPos val="nextTo"/>
        <c:txPr>
          <a:bodyPr/>
          <a:lstStyle/>
          <a:p>
            <a:pPr>
              <a:defRPr sz="2400"/>
            </a:pPr>
            <a:endParaRPr lang="en-US"/>
          </a:p>
        </c:txPr>
        <c:crossAx val="96914048"/>
        <c:crosses val="autoZero"/>
        <c:auto val="1"/>
        <c:lblAlgn val="ctr"/>
        <c:lblOffset val="100"/>
      </c:catAx>
      <c:valAx>
        <c:axId val="96914048"/>
        <c:scaling>
          <c:orientation val="minMax"/>
        </c:scaling>
        <c:axPos val="l"/>
        <c:majorGridlines/>
        <c:numFmt formatCode="0%" sourceLinked="1"/>
        <c:tickLblPos val="nextTo"/>
        <c:txPr>
          <a:bodyPr/>
          <a:lstStyle/>
          <a:p>
            <a:pPr>
              <a:defRPr sz="2400"/>
            </a:pPr>
            <a:endParaRPr lang="en-US"/>
          </a:p>
        </c:txPr>
        <c:crossAx val="85196160"/>
        <c:crosses val="autoZero"/>
        <c:crossBetween val="between"/>
      </c:valAx>
    </c:plotArea>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51 Percent</c:v>
                </c:pt>
              </c:strCache>
            </c:strRef>
          </c:tx>
          <c:dPt>
            <c:idx val="1"/>
            <c:spPr>
              <a:solidFill>
                <a:srgbClr val="C00000"/>
              </a:solidFill>
            </c:spPr>
          </c:dPt>
          <c:dPt>
            <c:idx val="2"/>
            <c:spPr>
              <a:solidFill>
                <a:srgbClr val="92D050"/>
              </a:solidFill>
            </c:spPr>
          </c:dPt>
          <c:cat>
            <c:strRef>
              <c:f>Sheet1!$A$2:$A$5</c:f>
              <c:strCache>
                <c:ptCount val="3"/>
                <c:pt idx="0">
                  <c:v>Hispanics</c:v>
                </c:pt>
                <c:pt idx="1">
                  <c:v>African-American</c:v>
                </c:pt>
                <c:pt idx="2">
                  <c:v>Whites</c:v>
                </c:pt>
              </c:strCache>
            </c:strRef>
          </c:cat>
          <c:val>
            <c:numRef>
              <c:f>Sheet1!$B$2:$B$5</c:f>
              <c:numCache>
                <c:formatCode>0%</c:formatCode>
                <c:ptCount val="4"/>
                <c:pt idx="0">
                  <c:v>0.51</c:v>
                </c:pt>
                <c:pt idx="1">
                  <c:v>0.46</c:v>
                </c:pt>
                <c:pt idx="2">
                  <c:v>0.33000000000000046</c:v>
                </c:pt>
              </c:numCache>
            </c:numRef>
          </c:val>
        </c:ser>
        <c:ser>
          <c:idx val="1"/>
          <c:order val="1"/>
          <c:tx>
            <c:strRef>
              <c:f>Sheet1!$C$1</c:f>
              <c:strCache>
                <c:ptCount val="1"/>
                <c:pt idx="0">
                  <c:v>46 Percent</c:v>
                </c:pt>
              </c:strCache>
            </c:strRef>
          </c:tx>
          <c:cat>
            <c:strRef>
              <c:f>Sheet1!$A$2:$A$5</c:f>
              <c:strCache>
                <c:ptCount val="3"/>
                <c:pt idx="0">
                  <c:v>Hispanics</c:v>
                </c:pt>
                <c:pt idx="1">
                  <c:v>African-American</c:v>
                </c:pt>
                <c:pt idx="2">
                  <c:v>Whites</c:v>
                </c:pt>
              </c:strCache>
            </c:strRef>
          </c:cat>
          <c:val>
            <c:numRef>
              <c:f>Sheet1!$C$2:$C$5</c:f>
              <c:numCache>
                <c:formatCode>General</c:formatCode>
                <c:ptCount val="4"/>
              </c:numCache>
            </c:numRef>
          </c:val>
        </c:ser>
        <c:ser>
          <c:idx val="2"/>
          <c:order val="2"/>
          <c:tx>
            <c:strRef>
              <c:f>Sheet1!$D$1</c:f>
              <c:strCache>
                <c:ptCount val="1"/>
                <c:pt idx="0">
                  <c:v>33 Percent</c:v>
                </c:pt>
              </c:strCache>
            </c:strRef>
          </c:tx>
          <c:cat>
            <c:strRef>
              <c:f>Sheet1!$A$2:$A$5</c:f>
              <c:strCache>
                <c:ptCount val="3"/>
                <c:pt idx="0">
                  <c:v>Hispanics</c:v>
                </c:pt>
                <c:pt idx="1">
                  <c:v>African-American</c:v>
                </c:pt>
                <c:pt idx="2">
                  <c:v>Whites</c:v>
                </c:pt>
              </c:strCache>
            </c:strRef>
          </c:cat>
          <c:val>
            <c:numRef>
              <c:f>Sheet1!$D$2:$D$5</c:f>
              <c:numCache>
                <c:formatCode>General</c:formatCode>
                <c:ptCount val="4"/>
              </c:numCache>
            </c:numRef>
          </c:val>
        </c:ser>
        <c:axId val="90683648"/>
        <c:axId val="90685440"/>
      </c:barChart>
      <c:catAx>
        <c:axId val="90683648"/>
        <c:scaling>
          <c:orientation val="minMax"/>
        </c:scaling>
        <c:axPos val="b"/>
        <c:tickLblPos val="nextTo"/>
        <c:txPr>
          <a:bodyPr/>
          <a:lstStyle/>
          <a:p>
            <a:pPr>
              <a:defRPr sz="2400"/>
            </a:pPr>
            <a:endParaRPr lang="en-US"/>
          </a:p>
        </c:txPr>
        <c:crossAx val="90685440"/>
        <c:crosses val="autoZero"/>
        <c:auto val="1"/>
        <c:lblAlgn val="ctr"/>
        <c:lblOffset val="100"/>
      </c:catAx>
      <c:valAx>
        <c:axId val="90685440"/>
        <c:scaling>
          <c:orientation val="minMax"/>
        </c:scaling>
        <c:axPos val="l"/>
        <c:majorGridlines/>
        <c:numFmt formatCode="0%" sourceLinked="1"/>
        <c:tickLblPos val="nextTo"/>
        <c:txPr>
          <a:bodyPr/>
          <a:lstStyle/>
          <a:p>
            <a:pPr>
              <a:defRPr sz="2400"/>
            </a:pPr>
            <a:endParaRPr lang="en-US"/>
          </a:p>
        </c:txPr>
        <c:crossAx val="90683648"/>
        <c:crosses val="autoZero"/>
        <c:crossBetween val="between"/>
      </c:valAx>
    </c:plotArea>
    <c:legend>
      <c:legendPos val="r"/>
      <c:legendEntry>
        <c:idx val="0"/>
        <c:txPr>
          <a:bodyPr/>
          <a:lstStyle/>
          <a:p>
            <a:pPr>
              <a:defRPr sz="2400"/>
            </a:pPr>
            <a:endParaRPr lang="en-US"/>
          </a:p>
        </c:txPr>
      </c:legendEntry>
      <c:legendEntry>
        <c:idx val="1"/>
        <c:txPr>
          <a:bodyPr/>
          <a:lstStyle/>
          <a:p>
            <a:pPr>
              <a:defRPr sz="2400"/>
            </a:pPr>
            <a:endParaRPr lang="en-US"/>
          </a:p>
        </c:txPr>
      </c:legendEntry>
      <c:legendEntry>
        <c:idx val="2"/>
        <c:txPr>
          <a:bodyPr/>
          <a:lstStyle/>
          <a:p>
            <a:pPr>
              <a:defRPr sz="2400"/>
            </a:pPr>
            <a:endParaRPr lang="en-US"/>
          </a:p>
        </c:txPr>
      </c:legendEntry>
      <c:layout>
        <c:manualLayout>
          <c:xMode val="edge"/>
          <c:yMode val="edge"/>
          <c:x val="0.72523441601049976"/>
          <c:y val="0.29794978026002594"/>
          <c:w val="0.27476563391532577"/>
          <c:h val="0.33215253616553747"/>
        </c:manualLayout>
      </c:layout>
    </c:legend>
    <c:plotVisOnly val="1"/>
  </c:chart>
  <c:txPr>
    <a:bodyPr/>
    <a:lstStyle/>
    <a:p>
      <a:pPr>
        <a:defRPr sz="1800"/>
      </a:pPr>
      <a:endParaRPr lang="en-US"/>
    </a:p>
  </c:txPr>
  <c:externalData r:id="rId1"/>
</c:chartSpace>
</file>

<file path=ppt/drawings/drawing1.xml><?xml version="1.0" encoding="utf-8"?>
<c:userShapes xmlns:c="http://schemas.openxmlformats.org/drawingml/2006/chart">
  <cdr:relSizeAnchor xmlns:cdr="http://schemas.openxmlformats.org/drawingml/2006/chartDrawing">
    <cdr:from>
      <cdr:x>0.20192</cdr:x>
      <cdr:y>0.25</cdr:y>
    </cdr:from>
    <cdr:to>
      <cdr:x>0.36538</cdr:x>
      <cdr:y>0.36842</cdr:y>
    </cdr:to>
    <cdr:sp macro="" textlink="">
      <cdr:nvSpPr>
        <cdr:cNvPr id="2" name="TextBox 1"/>
        <cdr:cNvSpPr txBox="1"/>
      </cdr:nvSpPr>
      <cdr:spPr>
        <a:xfrm xmlns:a="http://schemas.openxmlformats.org/drawingml/2006/main">
          <a:off x="1600200" y="1447800"/>
          <a:ext cx="1295400" cy="685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600" dirty="0" smtClean="0"/>
            <a:t>33%</a:t>
          </a:r>
          <a:endParaRPr lang="en-US" sz="3600" dirty="0"/>
        </a:p>
      </cdr:txBody>
    </cdr:sp>
  </cdr:relSizeAnchor>
  <cdr:relSizeAnchor xmlns:cdr="http://schemas.openxmlformats.org/drawingml/2006/chartDrawing">
    <cdr:from>
      <cdr:x>0.43269</cdr:x>
      <cdr:y>0.26316</cdr:y>
    </cdr:from>
    <cdr:to>
      <cdr:x>0.51923</cdr:x>
      <cdr:y>0.40789</cdr:y>
    </cdr:to>
    <cdr:sp macro="" textlink="">
      <cdr:nvSpPr>
        <cdr:cNvPr id="3" name="TextBox 2"/>
        <cdr:cNvSpPr txBox="1"/>
      </cdr:nvSpPr>
      <cdr:spPr>
        <a:xfrm xmlns:a="http://schemas.openxmlformats.org/drawingml/2006/main">
          <a:off x="3429000" y="1524000"/>
          <a:ext cx="685800" cy="838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0.44231</cdr:x>
      <cdr:y>0.25</cdr:y>
    </cdr:from>
    <cdr:to>
      <cdr:x>0.58654</cdr:x>
      <cdr:y>0.38158</cdr:y>
    </cdr:to>
    <cdr:sp macro="" textlink="">
      <cdr:nvSpPr>
        <cdr:cNvPr id="4" name="TextBox 3"/>
        <cdr:cNvSpPr txBox="1"/>
      </cdr:nvSpPr>
      <cdr:spPr>
        <a:xfrm xmlns:a="http://schemas.openxmlformats.org/drawingml/2006/main">
          <a:off x="3505200" y="1447800"/>
          <a:ext cx="1143000" cy="762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600" dirty="0" smtClean="0"/>
            <a:t>36%</a:t>
          </a:r>
          <a:endParaRPr lang="en-US" sz="3600" dirty="0"/>
        </a:p>
      </cdr:txBody>
    </cdr:sp>
  </cdr:relSizeAnchor>
  <cdr:relSizeAnchor xmlns:cdr="http://schemas.openxmlformats.org/drawingml/2006/chartDrawing">
    <cdr:from>
      <cdr:x>0.51923</cdr:x>
      <cdr:y>0.52632</cdr:y>
    </cdr:from>
    <cdr:to>
      <cdr:x>0.65385</cdr:x>
      <cdr:y>0.64474</cdr:y>
    </cdr:to>
    <cdr:sp macro="" textlink="">
      <cdr:nvSpPr>
        <cdr:cNvPr id="5" name="TextBox 4"/>
        <cdr:cNvSpPr txBox="1"/>
      </cdr:nvSpPr>
      <cdr:spPr>
        <a:xfrm xmlns:a="http://schemas.openxmlformats.org/drawingml/2006/main">
          <a:off x="4114800" y="3048000"/>
          <a:ext cx="1066800" cy="685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600" dirty="0" smtClean="0"/>
            <a:t>41%</a:t>
          </a:r>
          <a:endParaRPr lang="en-US" sz="3600" dirty="0"/>
        </a:p>
      </cdr:txBody>
    </cdr:sp>
  </cdr:relSizeAnchor>
  <cdr:relSizeAnchor xmlns:cdr="http://schemas.openxmlformats.org/drawingml/2006/chartDrawing">
    <cdr:from>
      <cdr:x>0.35577</cdr:x>
      <cdr:y>0.76316</cdr:y>
    </cdr:from>
    <cdr:to>
      <cdr:x>0.51923</cdr:x>
      <cdr:y>0.92105</cdr:y>
    </cdr:to>
    <cdr:sp macro="" textlink="">
      <cdr:nvSpPr>
        <cdr:cNvPr id="6" name="TextBox 5"/>
        <cdr:cNvSpPr txBox="1"/>
      </cdr:nvSpPr>
      <cdr:spPr>
        <a:xfrm xmlns:a="http://schemas.openxmlformats.org/drawingml/2006/main">
          <a:off x="2819400" y="4419600"/>
          <a:ext cx="129540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600" dirty="0" smtClean="0"/>
            <a:t>54%</a:t>
          </a:r>
          <a:endParaRPr lang="en-US" sz="3600" dirty="0"/>
        </a:p>
      </cdr:txBody>
    </cdr:sp>
  </cdr:relSizeAnchor>
  <cdr:relSizeAnchor xmlns:cdr="http://schemas.openxmlformats.org/drawingml/2006/chartDrawing">
    <cdr:from>
      <cdr:x>0.14423</cdr:x>
      <cdr:y>0.51316</cdr:y>
    </cdr:from>
    <cdr:to>
      <cdr:x>0.28846</cdr:x>
      <cdr:y>0.68421</cdr:y>
    </cdr:to>
    <cdr:sp macro="" textlink="">
      <cdr:nvSpPr>
        <cdr:cNvPr id="7" name="TextBox 6"/>
        <cdr:cNvSpPr txBox="1"/>
      </cdr:nvSpPr>
      <cdr:spPr>
        <a:xfrm xmlns:a="http://schemas.openxmlformats.org/drawingml/2006/main">
          <a:off x="1143000" y="2971800"/>
          <a:ext cx="1143000" cy="990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600" dirty="0" smtClean="0"/>
            <a:t>52%</a:t>
          </a:r>
          <a:endParaRPr lang="en-US" sz="36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071368-587A-424E-8EBC-BCF145765952}" type="datetimeFigureOut">
              <a:rPr lang="en-US" smtClean="0"/>
              <a:pPr/>
              <a:t>5/12/2011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62AACD-43AA-421C-91E3-D5D491DBF0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62AACD-43AA-421C-91E3-D5D491DBF0D2}"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62AACD-43AA-421C-91E3-D5D491DBF0D2}" type="slidenum">
              <a:rPr lang="en-US" smtClean="0"/>
              <a:pPr/>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62AACD-43AA-421C-91E3-D5D491DBF0D2}"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DBC12-054D-4CBA-B221-6D2434A1C6E7}" type="datetimeFigureOut">
              <a:rPr lang="en-US" smtClean="0"/>
              <a:pPr/>
              <a:t>5/12/2011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639CA9-E103-4FC0-B6B4-76E608D01B0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6DBC12-054D-4CBA-B221-6D2434A1C6E7}" type="datetimeFigureOut">
              <a:rPr lang="en-US" smtClean="0"/>
              <a:pPr/>
              <a:t>5/12/2011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39CA9-E103-4FC0-B6B4-76E608D01B0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www.loc.gov/copyright/title17/92chap1.html#107"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file:///C:\Users\Cindy\Desktop\Prof.%20Lawrence%20Lessig%20Explains%20Creative%20Commons%20Licensing.mpg"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hyperlink" Target="http://www.elementlist.com/images/creativecommonsvideo.jpg"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hyperlink" Target="http://www.sfgate.com/cgi-bin/article.cgi?f=/c/a/2011/02/12/BU9O1H6A01.DTL&amp;type=tech" TargetMode="External"/><Relationship Id="rId4" Type="http://schemas.openxmlformats.org/officeDocument/2006/relationships/hyperlink" Target="http://youtu.be/AWxyx5iYdvI"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cl.k12.md.us/AUP.html" TargetMode="External"/><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http://cl.k12.md.us/powerschoolparents/PSparentfaq.html" TargetMode="Externa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914400" y="914400"/>
            <a:ext cx="7467600" cy="707886"/>
          </a:xfrm>
          <a:prstGeom prst="rect">
            <a:avLst/>
          </a:prstGeom>
          <a:noFill/>
        </p:spPr>
        <p:txBody>
          <a:bodyPr wrap="square" rtlCol="0">
            <a:spAutoFit/>
          </a:bodyPr>
          <a:lstStyle/>
          <a:p>
            <a:r>
              <a:rPr lang="en-US" sz="4000" b="1" dirty="0" smtClean="0">
                <a:solidFill>
                  <a:schemeClr val="bg1"/>
                </a:solidFill>
                <a:latin typeface="Bradley Hand ITC" pitchFamily="66" charset="0"/>
              </a:rPr>
              <a:t>MTTS 1, 2, and 3 Presentation</a:t>
            </a:r>
            <a:endParaRPr lang="en-US" sz="4000" b="1" dirty="0">
              <a:solidFill>
                <a:schemeClr val="bg1"/>
              </a:solidFill>
              <a:latin typeface="Bradley Hand ITC" pitchFamily="66" charset="0"/>
            </a:endParaRPr>
          </a:p>
        </p:txBody>
      </p:sp>
      <p:sp>
        <p:nvSpPr>
          <p:cNvPr id="4" name="TextBox 3"/>
          <p:cNvSpPr txBox="1"/>
          <p:nvPr/>
        </p:nvSpPr>
        <p:spPr>
          <a:xfrm>
            <a:off x="990600" y="2362200"/>
            <a:ext cx="7620000" cy="2062103"/>
          </a:xfrm>
          <a:prstGeom prst="rect">
            <a:avLst/>
          </a:prstGeom>
          <a:noFill/>
        </p:spPr>
        <p:txBody>
          <a:bodyPr wrap="square" rtlCol="0">
            <a:spAutoFit/>
          </a:bodyPr>
          <a:lstStyle/>
          <a:p>
            <a:r>
              <a:rPr lang="en-US" sz="3200" dirty="0" smtClean="0">
                <a:solidFill>
                  <a:schemeClr val="bg1"/>
                </a:solidFill>
                <a:latin typeface="Comic Sans MS" pitchFamily="66" charset="0"/>
              </a:rPr>
              <a:t>Cindy A. Berkey</a:t>
            </a:r>
          </a:p>
          <a:p>
            <a:r>
              <a:rPr lang="en-US" sz="3200" dirty="0" smtClean="0">
                <a:solidFill>
                  <a:schemeClr val="bg1"/>
                </a:solidFill>
                <a:latin typeface="Comic Sans MS" pitchFamily="66" charset="0"/>
              </a:rPr>
              <a:t>Professor:  Dan Davis</a:t>
            </a:r>
          </a:p>
          <a:p>
            <a:r>
              <a:rPr lang="en-US" sz="3200" dirty="0" smtClean="0">
                <a:solidFill>
                  <a:schemeClr val="bg1"/>
                </a:solidFill>
                <a:latin typeface="Comic Sans MS" pitchFamily="66" charset="0"/>
              </a:rPr>
              <a:t>Salisbury University</a:t>
            </a:r>
          </a:p>
          <a:p>
            <a:r>
              <a:rPr lang="en-US" sz="3200" dirty="0" smtClean="0">
                <a:solidFill>
                  <a:schemeClr val="bg1"/>
                </a:solidFill>
                <a:latin typeface="Comic Sans MS" pitchFamily="66" charset="0"/>
              </a:rPr>
              <a:t>EDUC 318 / Computers in Education</a:t>
            </a:r>
            <a:endParaRPr lang="en-US" sz="32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3" name="Rectangle 2"/>
          <p:cNvSpPr/>
          <p:nvPr/>
        </p:nvSpPr>
        <p:spPr>
          <a:xfrm>
            <a:off x="838200" y="762001"/>
            <a:ext cx="4557904" cy="1015663"/>
          </a:xfrm>
          <a:prstGeom prst="rect">
            <a:avLst/>
          </a:prstGeom>
        </p:spPr>
        <p:txBody>
          <a:bodyPr wrap="square">
            <a:spAutoFit/>
          </a:bodyPr>
          <a:lstStyle/>
          <a:p>
            <a:r>
              <a:rPr lang="en-US" sz="6000" b="1" dirty="0" smtClean="0">
                <a:solidFill>
                  <a:schemeClr val="bg1"/>
                </a:solidFill>
                <a:latin typeface="Bradley Hand ITC" pitchFamily="66" charset="0"/>
                <a:sym typeface="Wingdings"/>
              </a:rPr>
              <a:t>Student Data</a:t>
            </a:r>
            <a:endParaRPr lang="en-US" sz="6000" b="1" dirty="0">
              <a:latin typeface="Bradley Hand ITC" pitchFamily="66" charset="0"/>
            </a:endParaRPr>
          </a:p>
        </p:txBody>
      </p:sp>
      <p:sp>
        <p:nvSpPr>
          <p:cNvPr id="16385" name="Rectangle 1"/>
          <p:cNvSpPr>
            <a:spLocks noChangeArrowheads="1"/>
          </p:cNvSpPr>
          <p:nvPr/>
        </p:nvSpPr>
        <p:spPr bwMode="auto">
          <a:xfrm>
            <a:off x="381000" y="1983605"/>
            <a:ext cx="8382000" cy="44627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Information regarding the student is kept on the </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schools computer hard drives such as, full name, birth</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date, address, and phone number, etc.</a:t>
            </a:r>
            <a:endParaRPr kumimoji="0" lang="en-US" sz="24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Standardized tests grades are posted in the student’s</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data information.</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These tests scores are the focus of</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the teachers in improving the school’s academic yearly</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progress (AYP).   </a:t>
            </a:r>
            <a:endParaRPr kumimoji="0" lang="en-US" sz="24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Private information that affects the student’s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academics is kept on record such as,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IEP, ELLs, home-</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less, heath and mental history.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Parent information is also kept on record. </a:t>
            </a:r>
            <a:endParaRPr kumimoji="0" lang="en-US" sz="24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838200" y="685800"/>
            <a:ext cx="7391400" cy="1015663"/>
          </a:xfrm>
          <a:prstGeom prst="rect">
            <a:avLst/>
          </a:prstGeom>
        </p:spPr>
        <p:txBody>
          <a:bodyPr wrap="square">
            <a:spAutoFit/>
          </a:bodyPr>
          <a:lstStyle/>
          <a:p>
            <a:r>
              <a:rPr lang="en-US" sz="6000" b="1" dirty="0" smtClean="0">
                <a:solidFill>
                  <a:schemeClr val="bg1"/>
                </a:solidFill>
                <a:latin typeface="Bradley Hand ITC" pitchFamily="66" charset="0"/>
                <a:sym typeface="Wingdings"/>
              </a:rPr>
              <a:t>Internet Privacy</a:t>
            </a:r>
            <a:r>
              <a:rPr lang="en-US" sz="6000" b="1" dirty="0" smtClean="0">
                <a:solidFill>
                  <a:schemeClr val="bg1"/>
                </a:solidFill>
                <a:latin typeface="Bradley Hand ITC" pitchFamily="66" charset="0"/>
              </a:rPr>
              <a:t> </a:t>
            </a:r>
            <a:endParaRPr lang="en-US" sz="6000" b="1" dirty="0">
              <a:latin typeface="Bradley Hand ITC" pitchFamily="66" charset="0"/>
            </a:endParaRPr>
          </a:p>
        </p:txBody>
      </p:sp>
      <p:sp>
        <p:nvSpPr>
          <p:cNvPr id="14337" name="Rectangle 1"/>
          <p:cNvSpPr>
            <a:spLocks noChangeArrowheads="1"/>
          </p:cNvSpPr>
          <p:nvPr/>
        </p:nvSpPr>
        <p:spPr bwMode="auto">
          <a:xfrm>
            <a:off x="533400" y="2104824"/>
            <a:ext cx="81534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There is little to no internet privacy due to the continual growth</a:t>
            </a:r>
          </a:p>
          <a:p>
            <a:pPr marL="0" marR="0" lvl="0" indent="0" algn="l" defTabSz="914400" rtl="0" eaLnBrk="1" fontAlgn="base" latinLnBrk="0" hangingPunct="1">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beyond anyone’s control  of the Internet.</a:t>
            </a:r>
            <a:endParaRPr kumimoji="0" lang="en-US" sz="20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When you fill out a voluntarily online registration form for free</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software or other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products this information can be sold to </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marketing companies, who will probably send you junk email.</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Websites are able to detect what type of computer, the soft-</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ware that you use, what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sites you visit – all from your browser.</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When some sites get your information they can leave you a </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cookie, which will let them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know what, who, when, and where  </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you have been in the internet.</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Children’s Online Privacy Protection Act (COPPA) – established</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rules to safeguard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children’s privacy online.</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838200" y="762000"/>
            <a:ext cx="7162800" cy="1015663"/>
          </a:xfrm>
          <a:prstGeom prst="rect">
            <a:avLst/>
          </a:prstGeom>
          <a:noFill/>
        </p:spPr>
        <p:txBody>
          <a:bodyPr wrap="square" rtlCol="0">
            <a:spAutoFit/>
          </a:bodyPr>
          <a:lstStyle/>
          <a:p>
            <a:r>
              <a:rPr lang="en-US" sz="6000" b="1" dirty="0" smtClean="0">
                <a:solidFill>
                  <a:srgbClr val="FF0000"/>
                </a:solidFill>
                <a:latin typeface="Bradley Hand ITC" pitchFamily="66" charset="0"/>
              </a:rPr>
              <a:t>digital divide</a:t>
            </a:r>
            <a:endParaRPr lang="en-US" sz="6000" b="1" dirty="0">
              <a:solidFill>
                <a:srgbClr val="FF0000"/>
              </a:solidFill>
              <a:latin typeface="Bradley Hand ITC" pitchFamily="66" charset="0"/>
            </a:endParaRPr>
          </a:p>
        </p:txBody>
      </p:sp>
      <p:sp>
        <p:nvSpPr>
          <p:cNvPr id="4" name="Rectangle 3"/>
          <p:cNvSpPr/>
          <p:nvPr/>
        </p:nvSpPr>
        <p:spPr>
          <a:xfrm>
            <a:off x="762000" y="2286000"/>
            <a:ext cx="5155080" cy="3323987"/>
          </a:xfrm>
          <a:prstGeom prst="rect">
            <a:avLst/>
          </a:prstGeom>
        </p:spPr>
        <p:txBody>
          <a:bodyPr wrap="square">
            <a:spAutoFit/>
          </a:bodyPr>
          <a:lstStyle/>
          <a:p>
            <a:r>
              <a:rPr lang="en-US" sz="3200" dirty="0" smtClean="0">
                <a:solidFill>
                  <a:schemeClr val="bg1"/>
                </a:solidFill>
                <a:latin typeface="Comic Sans MS" pitchFamily="66" charset="0"/>
              </a:rPr>
              <a:t>Topics to be discussed:</a:t>
            </a:r>
          </a:p>
          <a:p>
            <a:pPr lvl="1">
              <a:buFont typeface="Wingdings"/>
              <a:buChar char="{"/>
            </a:pPr>
            <a:r>
              <a:rPr lang="en-US" sz="3200" dirty="0" smtClean="0">
                <a:solidFill>
                  <a:schemeClr val="bg1"/>
                </a:solidFill>
                <a:latin typeface="Comic Sans MS" pitchFamily="66" charset="0"/>
              </a:rPr>
              <a:t>  Gender</a:t>
            </a:r>
          </a:p>
          <a:p>
            <a:pPr lvl="1"/>
            <a:r>
              <a:rPr lang="en-US" sz="3200" dirty="0" smtClean="0">
                <a:solidFill>
                  <a:schemeClr val="bg1"/>
                </a:solidFill>
                <a:latin typeface="Comic Sans MS" pitchFamily="66" charset="0"/>
                <a:sym typeface="Wingdings"/>
              </a:rPr>
              <a:t>  </a:t>
            </a:r>
            <a:r>
              <a:rPr lang="en-US" sz="3200" dirty="0" smtClean="0">
                <a:solidFill>
                  <a:schemeClr val="bg1"/>
                </a:solidFill>
                <a:latin typeface="Comic Sans MS" pitchFamily="66" charset="0"/>
              </a:rPr>
              <a:t>Socioeconomic</a:t>
            </a:r>
          </a:p>
          <a:p>
            <a:pPr lvl="1"/>
            <a:r>
              <a:rPr lang="en-US" sz="3200" dirty="0" smtClean="0">
                <a:solidFill>
                  <a:schemeClr val="bg1"/>
                </a:solidFill>
                <a:latin typeface="Comic Sans MS" pitchFamily="66" charset="0"/>
                <a:sym typeface="Wingdings"/>
              </a:rPr>
              <a:t>  </a:t>
            </a:r>
            <a:r>
              <a:rPr lang="en-US" sz="3200" dirty="0" smtClean="0">
                <a:solidFill>
                  <a:schemeClr val="bg1"/>
                </a:solidFill>
                <a:latin typeface="Comic Sans MS" pitchFamily="66" charset="0"/>
              </a:rPr>
              <a:t>Race</a:t>
            </a:r>
          </a:p>
          <a:p>
            <a:pPr lvl="1"/>
            <a:r>
              <a:rPr lang="en-US" sz="3200" dirty="0" smtClean="0">
                <a:solidFill>
                  <a:schemeClr val="bg1"/>
                </a:solidFill>
                <a:latin typeface="Comic Sans MS" pitchFamily="66" charset="0"/>
                <a:sym typeface="Wingdings"/>
              </a:rPr>
              <a:t>  </a:t>
            </a:r>
            <a:r>
              <a:rPr lang="en-US" sz="3200" dirty="0" smtClean="0">
                <a:solidFill>
                  <a:schemeClr val="bg1"/>
                </a:solidFill>
                <a:latin typeface="Comic Sans MS" pitchFamily="66" charset="0"/>
              </a:rPr>
              <a:t>Resource Equity</a:t>
            </a:r>
          </a:p>
          <a:p>
            <a:pPr lvl="1"/>
            <a:r>
              <a:rPr lang="en-US" sz="3200" dirty="0" smtClean="0">
                <a:solidFill>
                  <a:schemeClr val="bg1"/>
                </a:solidFill>
                <a:latin typeface="Comic Sans MS" pitchFamily="66" charset="0"/>
                <a:sym typeface="Wingdings"/>
              </a:rPr>
              <a:t>  </a:t>
            </a:r>
            <a:r>
              <a:rPr lang="en-US" sz="3200" dirty="0" smtClean="0">
                <a:solidFill>
                  <a:schemeClr val="bg1"/>
                </a:solidFill>
                <a:latin typeface="Comic Sans MS" pitchFamily="66" charset="0"/>
              </a:rPr>
              <a:t>Teacher Bias</a:t>
            </a:r>
          </a:p>
          <a:p>
            <a:endParaRPr lang="en-US" dirty="0" smtClean="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914400" y="762000"/>
            <a:ext cx="4138661" cy="1015663"/>
          </a:xfrm>
          <a:prstGeom prst="rect">
            <a:avLst/>
          </a:prstGeom>
        </p:spPr>
        <p:txBody>
          <a:bodyPr wrap="square">
            <a:spAutoFit/>
          </a:bodyPr>
          <a:lstStyle/>
          <a:p>
            <a:r>
              <a:rPr lang="en-US" sz="6000" b="1" dirty="0" smtClean="0">
                <a:solidFill>
                  <a:schemeClr val="bg1"/>
                </a:solidFill>
                <a:latin typeface="Bradley Hand ITC" pitchFamily="66" charset="0"/>
              </a:rPr>
              <a:t>Gender</a:t>
            </a:r>
            <a:endParaRPr lang="en-US" sz="6000" b="1" dirty="0">
              <a:solidFill>
                <a:schemeClr val="bg1"/>
              </a:solidFill>
              <a:latin typeface="Bradley Hand ITC" pitchFamily="66" charset="0"/>
            </a:endParaRPr>
          </a:p>
        </p:txBody>
      </p:sp>
      <p:sp>
        <p:nvSpPr>
          <p:cNvPr id="12289" name="Rectangle 1"/>
          <p:cNvSpPr>
            <a:spLocks noChangeArrowheads="1"/>
          </p:cNvSpPr>
          <p:nvPr/>
        </p:nvSpPr>
        <p:spPr bwMode="auto">
          <a:xfrm>
            <a:off x="457200" y="2169505"/>
            <a:ext cx="83058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Research has stipulated that boys are more interested and </a:t>
            </a:r>
          </a:p>
          <a:p>
            <a:pPr marL="0" marR="0" lvl="0" indent="0" algn="l" defTabSz="914400" rtl="0" eaLnBrk="1" fontAlgn="base" latinLnBrk="0" hangingPunct="1">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involved with technology than girls are (Bitter, 2008; pg. 134).</a:t>
            </a:r>
            <a:endParaRPr kumimoji="0" lang="en-US" sz="20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Software companies cater to male-dominated activities which</a:t>
            </a:r>
          </a:p>
          <a:p>
            <a:pPr marL="0" marR="0" lvl="0" indent="0"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include violence and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competition.</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More males buy computer software than females.</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Gender and equal availability of technology for everyone are the</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main issues (</a:t>
            </a:r>
            <a:r>
              <a:rPr kumimoji="0" lang="en-US" sz="2000" b="0" i="0" u="none" strike="noStrike" cap="none" normalizeH="0" baseline="0" dirty="0" err="1" smtClean="0">
                <a:ln>
                  <a:noFill/>
                </a:ln>
                <a:solidFill>
                  <a:schemeClr val="bg1"/>
                </a:solidFill>
                <a:effectLst/>
                <a:latin typeface="Comic Sans MS" pitchFamily="66" charset="0"/>
                <a:ea typeface="Calibri" pitchFamily="34" charset="0"/>
                <a:cs typeface="Times New Roman" pitchFamily="18" charset="0"/>
              </a:rPr>
              <a:t>Siek</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2006).</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According to J. Cooper in his paper “The Digital Divide: The </a:t>
            </a:r>
          </a:p>
          <a:p>
            <a:pPr marL="0" marR="0" lvl="0" indent="0"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Special Case of Gender” when you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take violence and competition</a:t>
            </a:r>
          </a:p>
          <a:p>
            <a:pPr marL="0" marR="0" lvl="0" indent="0"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out of the software – boys and girls rate about the same. </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Stereotypes regarding boys and girls contribute to the digital</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divide. </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1981200" y="1905000"/>
          <a:ext cx="6629400" cy="46482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81000" y="381000"/>
            <a:ext cx="8382000" cy="1384995"/>
          </a:xfrm>
          <a:prstGeom prst="rect">
            <a:avLst/>
          </a:prstGeom>
          <a:noFill/>
        </p:spPr>
        <p:txBody>
          <a:bodyPr wrap="square" rtlCol="0">
            <a:spAutoFit/>
          </a:bodyPr>
          <a:lstStyle/>
          <a:p>
            <a:r>
              <a:rPr lang="en-US" sz="2800" dirty="0" smtClean="0"/>
              <a:t>Level of computer anxiety after learning from a male-oriented and control Computer-Assisted Learning </a:t>
            </a:r>
            <a:r>
              <a:rPr lang="en-US" sz="2800" dirty="0" err="1" smtClean="0"/>
              <a:t>Programme</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914400" y="762000"/>
            <a:ext cx="5943600" cy="1015663"/>
          </a:xfrm>
          <a:prstGeom prst="rect">
            <a:avLst/>
          </a:prstGeom>
        </p:spPr>
        <p:txBody>
          <a:bodyPr wrap="square">
            <a:spAutoFit/>
          </a:bodyPr>
          <a:lstStyle/>
          <a:p>
            <a:r>
              <a:rPr lang="en-US" sz="6000" b="1" dirty="0" smtClean="0">
                <a:solidFill>
                  <a:schemeClr val="bg1"/>
                </a:solidFill>
                <a:latin typeface="Bradley Hand ITC" pitchFamily="66" charset="0"/>
              </a:rPr>
              <a:t>Socioeconomic</a:t>
            </a:r>
            <a:endParaRPr lang="en-US" sz="6000" b="1" dirty="0">
              <a:latin typeface="Bradley Hand ITC" pitchFamily="66" charset="0"/>
            </a:endParaRPr>
          </a:p>
        </p:txBody>
      </p:sp>
      <p:sp>
        <p:nvSpPr>
          <p:cNvPr id="11265" name="Rectangle 1"/>
          <p:cNvSpPr>
            <a:spLocks noChangeArrowheads="1"/>
          </p:cNvSpPr>
          <p:nvPr/>
        </p:nvSpPr>
        <p:spPr bwMode="auto">
          <a:xfrm>
            <a:off x="609600" y="2228784"/>
            <a:ext cx="78486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Socioeconomic is your status due to your occupation, income,</a:t>
            </a:r>
          </a:p>
          <a:p>
            <a:pPr marL="0" marR="0" lvl="0" indent="0" algn="l" defTabSz="914400" rtl="0" eaLnBrk="1" fontAlgn="base" latinLnBrk="0" hangingPunct="1">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education, and where you live.</a:t>
            </a:r>
            <a:endParaRPr kumimoji="0" lang="en-US" sz="20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Low socioeconomic schools have limited access to computers</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and the Internet.</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Schools with a shortage of computers are putting their </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students at risk of information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poverty.  </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Students with more computer experience will obtain higher</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salaries, and students with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little computer skills will be at a</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disadvantage (Bitter, 2008; pg. 134).</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Due to a student’s socioeconomics they may or may not have </a:t>
            </a:r>
          </a:p>
          <a:p>
            <a:pPr marL="0" marR="0" lvl="0" indent="0" algn="l" defTabSz="914400" rtl="0" eaLnBrk="0" fontAlgn="base" latinLnBrk="0" hangingPunct="0">
              <a:lnSpc>
                <a:spcPct val="100000"/>
              </a:lnSpc>
              <a:spcBef>
                <a:spcPct val="0"/>
              </a:spcBef>
              <a:spcAft>
                <a:spcPct val="0"/>
              </a:spcAft>
              <a:buClrTx/>
              <a:buSzTx/>
              <a:buFontTx/>
              <a:buNone/>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a computer at home.</a:t>
            </a:r>
            <a:endPar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33400"/>
            <a:ext cx="7924800" cy="1384995"/>
          </a:xfrm>
          <a:prstGeom prst="rect">
            <a:avLst/>
          </a:prstGeom>
        </p:spPr>
        <p:txBody>
          <a:bodyPr wrap="square">
            <a:spAutoFit/>
          </a:bodyPr>
          <a:lstStyle/>
          <a:p>
            <a:r>
              <a:rPr lang="en-US" sz="2800" dirty="0" smtClean="0"/>
              <a:t>A new digital divide is appearing with minorities accessing from cell phones and mobile devices for more social and entertainment purposes</a:t>
            </a:r>
            <a:endParaRPr lang="en-US" sz="2800" dirty="0"/>
          </a:p>
        </p:txBody>
      </p:sp>
      <p:graphicFrame>
        <p:nvGraphicFramePr>
          <p:cNvPr id="3" name="Chart 2"/>
          <p:cNvGraphicFramePr/>
          <p:nvPr/>
        </p:nvGraphicFramePr>
        <p:xfrm>
          <a:off x="1143000" y="2133600"/>
          <a:ext cx="7010400" cy="4368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Rectangle 3"/>
          <p:cNvSpPr/>
          <p:nvPr/>
        </p:nvSpPr>
        <p:spPr>
          <a:xfrm>
            <a:off x="762000" y="762000"/>
            <a:ext cx="4156409" cy="1015663"/>
          </a:xfrm>
          <a:prstGeom prst="rect">
            <a:avLst/>
          </a:prstGeom>
        </p:spPr>
        <p:txBody>
          <a:bodyPr wrap="square">
            <a:spAutoFit/>
          </a:bodyPr>
          <a:lstStyle/>
          <a:p>
            <a:r>
              <a:rPr lang="en-US" sz="6000" b="1" dirty="0" smtClean="0">
                <a:solidFill>
                  <a:schemeClr val="bg1"/>
                </a:solidFill>
                <a:latin typeface="Bradley Hand ITC" pitchFamily="66" charset="0"/>
              </a:rPr>
              <a:t>Race</a:t>
            </a:r>
            <a:endParaRPr lang="en-US" sz="6000" b="1" dirty="0">
              <a:latin typeface="Bradley Hand ITC" pitchFamily="66" charset="0"/>
            </a:endParaRPr>
          </a:p>
        </p:txBody>
      </p:sp>
      <p:sp>
        <p:nvSpPr>
          <p:cNvPr id="10241" name="Rectangle 1"/>
          <p:cNvSpPr>
            <a:spLocks noChangeArrowheads="1"/>
          </p:cNvSpPr>
          <p:nvPr/>
        </p:nvSpPr>
        <p:spPr bwMode="auto">
          <a:xfrm>
            <a:off x="533400" y="2449048"/>
            <a:ext cx="80772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The socioeconomic status of a person’s race can contribute to</a:t>
            </a:r>
          </a:p>
          <a:p>
            <a:pPr marL="0" marR="0" lvl="0" indent="0" defTabSz="914400" rtl="0" eaLnBrk="1" fontAlgn="base" latinLnBrk="0" hangingPunct="1">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the lack of funds needed for technology. </a:t>
            </a:r>
            <a:endParaRPr kumimoji="0" lang="en-US" sz="20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Equity issues are a major concern of educators who use</a:t>
            </a:r>
            <a:r>
              <a:rPr kumimoji="0" lang="en-US" sz="2000" b="0" i="0" u="none" strike="noStrike" cap="none" normalizeH="0" dirty="0" smtClean="0">
                <a:ln>
                  <a:noFill/>
                </a:ln>
                <a:solidFill>
                  <a:schemeClr val="bg1"/>
                </a:solidFill>
                <a:effectLst/>
                <a:latin typeface="Comic Sans MS" pitchFamily="66" charset="0"/>
                <a:ea typeface="Calibri" pitchFamily="34" charset="0"/>
                <a:cs typeface="Times New Roman" pitchFamily="18" charset="0"/>
              </a:rPr>
              <a:t> </a:t>
            </a:r>
          </a:p>
          <a:p>
            <a:pPr marL="0" marR="0" lvl="0" indent="0" defTabSz="914400" rtl="0" eaLnBrk="0" fontAlgn="base" latinLnBrk="0" hangingPunct="0">
              <a:lnSpc>
                <a:spcPct val="100000"/>
              </a:lnSpc>
              <a:spcBef>
                <a:spcPct val="0"/>
              </a:spcBef>
              <a:spcAft>
                <a:spcPct val="0"/>
              </a:spcAft>
              <a:buClrTx/>
              <a:buSzTx/>
              <a:tabLst/>
            </a:pPr>
            <a:r>
              <a:rPr kumimoji="0" lang="en-US" sz="2000" b="0" i="0" u="none" strike="noStrike" cap="none" normalizeH="0" dirty="0" smtClean="0">
                <a:ln>
                  <a:noFill/>
                </a:ln>
                <a:solidFill>
                  <a:schemeClr val="bg1"/>
                </a:solidFill>
                <a:effectLst/>
                <a:latin typeface="Comic Sans MS" pitchFamily="66"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technology in the classroom.</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“Culture of Classism” – is a dangerous culture that hardens our</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society to judge people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on their social economic status.  Some</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teachers set low expectations for low-income students </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because they define students by their weaknesses rather</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than their strengths due to their social economic background.</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Educate ourselves about class and poverty.</a:t>
            </a:r>
            <a:endParaRPr kumimoji="0" lang="en-US" sz="20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838200" y="685800"/>
            <a:ext cx="6629400" cy="1015663"/>
          </a:xfrm>
          <a:prstGeom prst="rect">
            <a:avLst/>
          </a:prstGeom>
        </p:spPr>
        <p:txBody>
          <a:bodyPr wrap="square">
            <a:spAutoFit/>
          </a:bodyPr>
          <a:lstStyle/>
          <a:p>
            <a:r>
              <a:rPr lang="en-US" sz="6000" b="1" dirty="0" smtClean="0">
                <a:solidFill>
                  <a:schemeClr val="bg1"/>
                </a:solidFill>
                <a:latin typeface="Bradley Hand ITC" pitchFamily="66" charset="0"/>
              </a:rPr>
              <a:t>Resource Equity</a:t>
            </a:r>
            <a:endParaRPr lang="en-US" sz="6000" b="1" dirty="0">
              <a:latin typeface="Bradley Hand ITC" pitchFamily="66" charset="0"/>
            </a:endParaRPr>
          </a:p>
        </p:txBody>
      </p:sp>
      <p:sp>
        <p:nvSpPr>
          <p:cNvPr id="9217" name="Rectangle 1"/>
          <p:cNvSpPr>
            <a:spLocks noChangeArrowheads="1"/>
          </p:cNvSpPr>
          <p:nvPr/>
        </p:nvSpPr>
        <p:spPr bwMode="auto">
          <a:xfrm>
            <a:off x="533400" y="2069534"/>
            <a:ext cx="80772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32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It is people who make decisions on how to</a:t>
            </a:r>
          </a:p>
          <a:p>
            <a:pPr marL="0" marR="0" lvl="0" indent="0" algn="l" defTabSz="914400" rtl="0" eaLnBrk="1" fontAlgn="base" latinLnBrk="0" hangingPunct="1">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use the resources that are available to </a:t>
            </a:r>
          </a:p>
          <a:p>
            <a:pPr marL="0" marR="0" lvl="0" indent="0" algn="l" defTabSz="914400" rtl="0" eaLnBrk="1" fontAlgn="base" latinLnBrk="0" hangingPunct="1">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them.</a:t>
            </a:r>
            <a:endParaRPr kumimoji="0" lang="en-US" sz="28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Student access to technology is dependent</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on the financial status of a school or </a:t>
            </a:r>
          </a:p>
          <a:p>
            <a:pPr marL="0" marR="0" lvl="0" indent="0" algn="l" defTabSz="914400" rtl="0" eaLnBrk="0" fontAlgn="base" latinLnBrk="0" hangingPunct="0">
              <a:lnSpc>
                <a:spcPct val="100000"/>
              </a:lnSpc>
              <a:spcBef>
                <a:spcPct val="0"/>
              </a:spcBef>
              <a:spcAft>
                <a:spcPct val="0"/>
              </a:spcAft>
              <a:buClrTx/>
              <a:buSzTx/>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school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district.  If there are no funds the </a:t>
            </a:r>
          </a:p>
          <a:p>
            <a:pPr marL="0" marR="0" lvl="0" indent="0" algn="l" defTabSz="914400" rtl="0" eaLnBrk="0" fontAlgn="base" latinLnBrk="0" hangingPunct="0">
              <a:lnSpc>
                <a:spcPct val="100000"/>
              </a:lnSpc>
              <a:spcBef>
                <a:spcPct val="0"/>
              </a:spcBef>
              <a:spcAft>
                <a:spcPct val="0"/>
              </a:spcAft>
              <a:buClrTx/>
              <a:buSzTx/>
              <a:buFontTx/>
              <a:buNone/>
              <a:tabLst/>
            </a:pPr>
            <a:r>
              <a:rPr lang="en-US" sz="28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technology budget will be cut.</a:t>
            </a:r>
            <a:endParaRPr kumimoji="0" lang="en-US" sz="28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Make school involvement accessible to all</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families.</a:t>
            </a:r>
            <a:endParaRPr kumimoji="0" lang="en-US" sz="28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914400" y="838200"/>
            <a:ext cx="4450445" cy="1015663"/>
          </a:xfrm>
          <a:prstGeom prst="rect">
            <a:avLst/>
          </a:prstGeom>
        </p:spPr>
        <p:txBody>
          <a:bodyPr wrap="square">
            <a:spAutoFit/>
          </a:bodyPr>
          <a:lstStyle/>
          <a:p>
            <a:r>
              <a:rPr lang="en-US" sz="6000" b="1" dirty="0" smtClean="0">
                <a:solidFill>
                  <a:schemeClr val="bg1"/>
                </a:solidFill>
                <a:latin typeface="Bradley Hand ITC" pitchFamily="66" charset="0"/>
              </a:rPr>
              <a:t>Teacher Bias</a:t>
            </a:r>
            <a:endParaRPr lang="en-US" sz="6000" b="1" dirty="0">
              <a:latin typeface="Bradley Hand ITC" pitchFamily="66" charset="0"/>
            </a:endParaRPr>
          </a:p>
        </p:txBody>
      </p:sp>
      <p:sp>
        <p:nvSpPr>
          <p:cNvPr id="8193" name="Rectangle 1"/>
          <p:cNvSpPr>
            <a:spLocks noChangeArrowheads="1"/>
          </p:cNvSpPr>
          <p:nvPr/>
        </p:nvSpPr>
        <p:spPr bwMode="auto">
          <a:xfrm>
            <a:off x="457200" y="2412809"/>
            <a:ext cx="82296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The neglect on the teacher’s part to improve</a:t>
            </a:r>
          </a:p>
          <a:p>
            <a:pPr marL="0" marR="0" lvl="0" indent="0" algn="l" defTabSz="914400" rtl="0" eaLnBrk="1" fontAlgn="base" latinLnBrk="0" hangingPunct="1">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their knowledge on technology can affect </a:t>
            </a:r>
          </a:p>
          <a:p>
            <a:pPr marL="0" marR="0" lvl="0" indent="0" algn="l" defTabSz="914400" rtl="0" eaLnBrk="1" fontAlgn="base" latinLnBrk="0" hangingPunct="1">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the students learning out come.</a:t>
            </a:r>
            <a:endParaRPr kumimoji="0" lang="en-US" sz="28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The fear of not knowing enough technology</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to teach it will play an effect on the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digital</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divide.</a:t>
            </a:r>
            <a:endParaRPr kumimoji="0" lang="en-US" sz="28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Most people are unaware of their biases.</a:t>
            </a:r>
            <a:endPar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914400" y="762000"/>
            <a:ext cx="4267200" cy="1015663"/>
          </a:xfrm>
          <a:prstGeom prst="rect">
            <a:avLst/>
          </a:prstGeom>
          <a:noFill/>
        </p:spPr>
        <p:txBody>
          <a:bodyPr wrap="square" rtlCol="0">
            <a:spAutoFit/>
          </a:bodyPr>
          <a:lstStyle/>
          <a:p>
            <a:r>
              <a:rPr lang="en-US" sz="6000" b="1" dirty="0" smtClean="0">
                <a:solidFill>
                  <a:schemeClr val="bg1"/>
                </a:solidFill>
                <a:latin typeface="Bradley Hand ITC" pitchFamily="66" charset="0"/>
              </a:rPr>
              <a:t>Objective:</a:t>
            </a:r>
            <a:endParaRPr lang="en-US" sz="6000" b="1" dirty="0">
              <a:solidFill>
                <a:schemeClr val="bg1"/>
              </a:solidFill>
              <a:latin typeface="Bradley Hand ITC" pitchFamily="66" charset="0"/>
            </a:endParaRPr>
          </a:p>
        </p:txBody>
      </p:sp>
      <p:sp>
        <p:nvSpPr>
          <p:cNvPr id="4" name="TextBox 3"/>
          <p:cNvSpPr txBox="1"/>
          <p:nvPr/>
        </p:nvSpPr>
        <p:spPr>
          <a:xfrm>
            <a:off x="533400" y="1981200"/>
            <a:ext cx="8077200" cy="4184273"/>
          </a:xfrm>
          <a:prstGeom prst="rect">
            <a:avLst/>
          </a:prstGeom>
          <a:noFill/>
        </p:spPr>
        <p:txBody>
          <a:bodyPr wrap="square" rtlCol="0">
            <a:spAutoFit/>
          </a:bodyPr>
          <a:lstStyle/>
          <a:p>
            <a:r>
              <a:rPr lang="en-US" sz="3200" dirty="0" smtClean="0">
                <a:solidFill>
                  <a:schemeClr val="bg1"/>
                </a:solidFill>
                <a:latin typeface="Comic Sans MS" pitchFamily="66" charset="0"/>
              </a:rPr>
              <a:t>To be able to explain the legal, social, and ethical issues associated with education technology in the classroom focusing on: </a:t>
            </a:r>
          </a:p>
          <a:p>
            <a:endParaRPr lang="en-US" sz="3200" dirty="0" smtClean="0">
              <a:solidFill>
                <a:schemeClr val="bg1"/>
              </a:solidFill>
              <a:latin typeface="Comic Sans MS" pitchFamily="66" charset="0"/>
            </a:endParaRPr>
          </a:p>
          <a:p>
            <a:r>
              <a:rPr lang="en-US" sz="3200" dirty="0" smtClean="0">
                <a:solidFill>
                  <a:schemeClr val="bg1"/>
                </a:solidFill>
                <a:latin typeface="Comic Sans MS" pitchFamily="66" charset="0"/>
                <a:sym typeface="Wingdings"/>
              </a:rPr>
              <a:t> </a:t>
            </a:r>
            <a:r>
              <a:rPr lang="en-US" sz="3200" dirty="0" smtClean="0">
                <a:solidFill>
                  <a:schemeClr val="bg1"/>
                </a:solidFill>
                <a:latin typeface="Comic Sans MS" pitchFamily="66" charset="0"/>
              </a:rPr>
              <a:t>ethical issues for safety and security</a:t>
            </a:r>
          </a:p>
          <a:p>
            <a:r>
              <a:rPr lang="en-US" sz="3200" dirty="0" smtClean="0">
                <a:solidFill>
                  <a:schemeClr val="bg1"/>
                </a:solidFill>
                <a:latin typeface="Comic Sans MS" pitchFamily="66" charset="0"/>
                <a:sym typeface="Wingdings"/>
              </a:rPr>
              <a:t> </a:t>
            </a:r>
            <a:r>
              <a:rPr lang="en-US" sz="3200" dirty="0" smtClean="0">
                <a:solidFill>
                  <a:schemeClr val="bg1"/>
                </a:solidFill>
                <a:latin typeface="Comic Sans MS" pitchFamily="66" charset="0"/>
              </a:rPr>
              <a:t>digital divide</a:t>
            </a:r>
          </a:p>
          <a:p>
            <a:r>
              <a:rPr lang="en-US" sz="3200" dirty="0" smtClean="0">
                <a:solidFill>
                  <a:schemeClr val="bg1"/>
                </a:solidFill>
                <a:latin typeface="Comic Sans MS" pitchFamily="66" charset="0"/>
                <a:sym typeface="Wingdings"/>
              </a:rPr>
              <a:t> </a:t>
            </a:r>
            <a:r>
              <a:rPr lang="en-US" sz="3200" dirty="0" smtClean="0">
                <a:solidFill>
                  <a:schemeClr val="bg1"/>
                </a:solidFill>
                <a:latin typeface="Comic Sans MS" pitchFamily="66" charset="0"/>
              </a:rPr>
              <a:t>legal use of digital media</a:t>
            </a:r>
            <a:endParaRPr lang="en-US" sz="32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381000" y="838200"/>
            <a:ext cx="8763000" cy="1015663"/>
          </a:xfrm>
          <a:prstGeom prst="rect">
            <a:avLst/>
          </a:prstGeom>
          <a:noFill/>
        </p:spPr>
        <p:txBody>
          <a:bodyPr wrap="square" rtlCol="0">
            <a:spAutoFit/>
          </a:bodyPr>
          <a:lstStyle/>
          <a:p>
            <a:r>
              <a:rPr lang="en-US" sz="6000" b="1" dirty="0" smtClean="0">
                <a:solidFill>
                  <a:srgbClr val="FF0000"/>
                </a:solidFill>
                <a:latin typeface="Bradley Hand ITC" pitchFamily="66" charset="0"/>
              </a:rPr>
              <a:t>legal use of digital media</a:t>
            </a:r>
            <a:endParaRPr lang="en-US" sz="6000" b="1" dirty="0">
              <a:solidFill>
                <a:srgbClr val="FF0000"/>
              </a:solidFill>
              <a:latin typeface="Bradley Hand ITC" pitchFamily="66" charset="0"/>
            </a:endParaRPr>
          </a:p>
        </p:txBody>
      </p:sp>
      <p:sp>
        <p:nvSpPr>
          <p:cNvPr id="4" name="Rectangle 3"/>
          <p:cNvSpPr/>
          <p:nvPr/>
        </p:nvSpPr>
        <p:spPr>
          <a:xfrm>
            <a:off x="762000" y="2514600"/>
            <a:ext cx="6096000" cy="2062103"/>
          </a:xfrm>
          <a:prstGeom prst="rect">
            <a:avLst/>
          </a:prstGeom>
        </p:spPr>
        <p:txBody>
          <a:bodyPr wrap="square">
            <a:spAutoFit/>
          </a:bodyPr>
          <a:lstStyle/>
          <a:p>
            <a:r>
              <a:rPr lang="en-US" sz="3200" dirty="0" smtClean="0">
                <a:solidFill>
                  <a:schemeClr val="bg1"/>
                </a:solidFill>
                <a:latin typeface="Comic Sans MS" pitchFamily="66" charset="0"/>
              </a:rPr>
              <a:t>Topics to be discussed:</a:t>
            </a:r>
          </a:p>
          <a:p>
            <a:pPr lvl="1">
              <a:buFont typeface="Wingdings"/>
              <a:buChar char="{"/>
            </a:pPr>
            <a:r>
              <a:rPr lang="en-US" sz="3200" dirty="0" smtClean="0">
                <a:solidFill>
                  <a:schemeClr val="bg1"/>
                </a:solidFill>
                <a:latin typeface="Comic Sans MS" pitchFamily="66" charset="0"/>
              </a:rPr>
              <a:t>  Copyright</a:t>
            </a:r>
          </a:p>
          <a:p>
            <a:pPr lvl="1"/>
            <a:r>
              <a:rPr lang="en-US" sz="3200" dirty="0" smtClean="0">
                <a:solidFill>
                  <a:schemeClr val="bg1"/>
                </a:solidFill>
                <a:latin typeface="Comic Sans MS" pitchFamily="66" charset="0"/>
                <a:sym typeface="Wingdings"/>
              </a:rPr>
              <a:t>  </a:t>
            </a:r>
            <a:r>
              <a:rPr lang="en-US" sz="3200" dirty="0" smtClean="0">
                <a:solidFill>
                  <a:schemeClr val="bg1"/>
                </a:solidFill>
                <a:latin typeface="Comic Sans MS" pitchFamily="66" charset="0"/>
              </a:rPr>
              <a:t>Fair Use</a:t>
            </a:r>
          </a:p>
          <a:p>
            <a:pPr lvl="1"/>
            <a:r>
              <a:rPr lang="en-US" sz="3200" dirty="0" smtClean="0">
                <a:solidFill>
                  <a:schemeClr val="bg1"/>
                </a:solidFill>
                <a:latin typeface="Comic Sans MS" pitchFamily="66" charset="0"/>
                <a:sym typeface="Wingdings"/>
              </a:rPr>
              <a:t>  </a:t>
            </a:r>
            <a:r>
              <a:rPr lang="en-US" sz="3200" dirty="0" smtClean="0">
                <a:solidFill>
                  <a:schemeClr val="bg1"/>
                </a:solidFill>
                <a:latin typeface="Comic Sans MS" pitchFamily="66" charset="0"/>
              </a:rPr>
              <a:t>Creative Commons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914400" y="762001"/>
            <a:ext cx="4271711" cy="1015663"/>
          </a:xfrm>
          <a:prstGeom prst="rect">
            <a:avLst/>
          </a:prstGeom>
        </p:spPr>
        <p:txBody>
          <a:bodyPr wrap="square">
            <a:spAutoFit/>
          </a:bodyPr>
          <a:lstStyle/>
          <a:p>
            <a:r>
              <a:rPr lang="en-US" sz="6000" b="1" dirty="0" smtClean="0">
                <a:solidFill>
                  <a:schemeClr val="bg1"/>
                </a:solidFill>
                <a:latin typeface="Bradley Hand ITC" pitchFamily="66" charset="0"/>
              </a:rPr>
              <a:t>Copyright</a:t>
            </a:r>
            <a:endParaRPr lang="en-US" sz="6000" b="1" dirty="0">
              <a:latin typeface="Bradley Hand ITC" pitchFamily="66" charset="0"/>
            </a:endParaRPr>
          </a:p>
        </p:txBody>
      </p:sp>
      <p:sp>
        <p:nvSpPr>
          <p:cNvPr id="6146" name="Rectangle 2"/>
          <p:cNvSpPr>
            <a:spLocks noChangeArrowheads="1"/>
          </p:cNvSpPr>
          <p:nvPr/>
        </p:nvSpPr>
        <p:spPr bwMode="auto">
          <a:xfrm>
            <a:off x="533400" y="1931313"/>
            <a:ext cx="8153400"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Gives the creator the exclusive right to reproduce, distribute, perform,</a:t>
            </a:r>
          </a:p>
          <a:p>
            <a:pPr marL="0" marR="0" lvl="0" indent="0" algn="l" defTabSz="914400" rtl="0" eaLnBrk="1" fontAlgn="base" latinLnBrk="0" hangingPunct="1">
              <a:lnSpc>
                <a:spcPct val="100000"/>
              </a:lnSpc>
              <a:spcBef>
                <a:spcPct val="0"/>
              </a:spcBef>
              <a:spcAft>
                <a:spcPct val="0"/>
              </a:spcAft>
              <a:buClrTx/>
              <a:buSzTx/>
              <a:tabLst/>
            </a:pPr>
            <a:r>
              <a:rPr lang="en-US" dirty="0" smtClean="0">
                <a:solidFill>
                  <a:schemeClr val="bg1"/>
                </a:solidFill>
                <a:latin typeface="Comic Sans MS" pitchFamily="66" charset="0"/>
                <a:ea typeface="Calibri" pitchFamily="34" charset="0"/>
                <a:cs typeface="Times New Roman" pitchFamily="18" charset="0"/>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display, or license his or her work (Bitter, 2008; pg. 124).</a:t>
            </a:r>
            <a:endParaRPr kumimoji="0" lang="en-US"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Protects the original owner’s work from being copied or used for profit.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Copyright and the notion of intellectual property were written into the</a:t>
            </a:r>
          </a:p>
          <a:p>
            <a:pPr marL="0" marR="0" lvl="0" indent="0" algn="l" defTabSz="914400" rtl="0" eaLnBrk="0" fontAlgn="base" latinLnBrk="0" hangingPunct="0">
              <a:lnSpc>
                <a:spcPct val="100000"/>
              </a:lnSpc>
              <a:spcBef>
                <a:spcPct val="0"/>
              </a:spcBef>
              <a:spcAft>
                <a:spcPct val="0"/>
              </a:spcAft>
              <a:buClrTx/>
              <a:buSzTx/>
              <a:tabLst/>
            </a:pPr>
            <a:r>
              <a:rPr lang="en-US" dirty="0" smtClean="0">
                <a:solidFill>
                  <a:schemeClr val="bg1"/>
                </a:solidFill>
                <a:latin typeface="Comic Sans MS" pitchFamily="66" charset="0"/>
                <a:ea typeface="Calibri" pitchFamily="34" charset="0"/>
                <a:cs typeface="Times New Roman" pitchFamily="18" charset="0"/>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Constitution of t</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he United States to promote learning and the useful</a:t>
            </a:r>
          </a:p>
          <a:p>
            <a:pPr marL="0" marR="0" lvl="0" indent="0" algn="l" defTabSz="914400" rtl="0" eaLnBrk="0" fontAlgn="base" latinLnBrk="0" hangingPunct="0">
              <a:lnSpc>
                <a:spcPct val="100000"/>
              </a:lnSpc>
              <a:spcBef>
                <a:spcPct val="0"/>
              </a:spcBef>
              <a:spcAft>
                <a:spcPct val="0"/>
              </a:spcAft>
              <a:buClrTx/>
              <a:buSzTx/>
              <a:tabLst/>
            </a:pPr>
            <a:r>
              <a:rPr lang="en-US"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arts – and were designed to be supportive of the work of educators</a:t>
            </a:r>
          </a:p>
          <a:p>
            <a:pPr marL="0" marR="0" lvl="0" indent="0" algn="l" defTabSz="914400" rtl="0" eaLnBrk="0" fontAlgn="base" latinLnBrk="0" hangingPunct="0">
              <a:lnSpc>
                <a:spcPct val="100000"/>
              </a:lnSpc>
              <a:spcBef>
                <a:spcPct val="0"/>
              </a:spcBef>
              <a:spcAft>
                <a:spcPct val="0"/>
              </a:spcAft>
              <a:buClrTx/>
              <a:buSzTx/>
              <a:tabLst/>
            </a:pPr>
            <a:r>
              <a:rPr lang="en-US"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(Bitter, 2008; pg. 125). </a:t>
            </a:r>
            <a:endParaRPr kumimoji="0" lang="en-US"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“The Education Act” was the first copyright act that was written into </a:t>
            </a:r>
          </a:p>
          <a:p>
            <a:pPr marL="0" marR="0" lvl="0" indent="0" algn="l" defTabSz="914400" rtl="0" eaLnBrk="0" fontAlgn="base" latinLnBrk="0" hangingPunct="0">
              <a:lnSpc>
                <a:spcPct val="100000"/>
              </a:lnSpc>
              <a:spcBef>
                <a:spcPct val="0"/>
              </a:spcBef>
              <a:spcAft>
                <a:spcPct val="0"/>
              </a:spcAft>
              <a:buClrTx/>
              <a:buSzTx/>
              <a:tabLst/>
            </a:pPr>
            <a:r>
              <a:rPr lang="en-US" dirty="0" smtClean="0">
                <a:solidFill>
                  <a:schemeClr val="bg1"/>
                </a:solidFill>
                <a:latin typeface="Comic Sans MS" pitchFamily="66" charset="0"/>
                <a:ea typeface="Calibri" pitchFamily="34" charset="0"/>
                <a:cs typeface="Times New Roman" pitchFamily="18" charset="0"/>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our federal law.</a:t>
            </a:r>
            <a:endParaRPr kumimoji="0" lang="en-US"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b="0" i="0" u="none" strike="noStrike" cap="none" normalizeH="0" baseline="0" dirty="0" smtClean="0">
                <a:ln>
                  <a:noFill/>
                </a:ln>
                <a:solidFill>
                  <a:schemeClr val="bg1"/>
                </a:solidFill>
                <a:effectLst/>
                <a:latin typeface="Comic Sans MS" pitchFamily="66" charset="0"/>
                <a:ea typeface="Calibri" pitchFamily="34" charset="0"/>
                <a:cs typeface="Calibri" pitchFamily="34" charset="0"/>
              </a:rPr>
              <a:t> According to the Digital Millennium Copyright Act of 1998 under </a:t>
            </a:r>
          </a:p>
          <a:p>
            <a:pPr marL="0" marR="0" lvl="0" indent="0" algn="l" defTabSz="914400" rtl="0" eaLnBrk="0" fontAlgn="base" latinLnBrk="0" hangingPunct="0">
              <a:lnSpc>
                <a:spcPct val="100000"/>
              </a:lnSpc>
              <a:spcBef>
                <a:spcPct val="0"/>
              </a:spcBef>
              <a:spcAft>
                <a:spcPct val="0"/>
              </a:spcAft>
              <a:buClrTx/>
              <a:buSzTx/>
              <a:tabLst/>
            </a:pPr>
            <a:r>
              <a:rPr lang="en-US" dirty="0" smtClean="0">
                <a:solidFill>
                  <a:schemeClr val="bg1"/>
                </a:solidFill>
                <a:latin typeface="Comic Sans MS" pitchFamily="66" charset="0"/>
                <a:ea typeface="Calibri" pitchFamily="34" charset="0"/>
                <a:cs typeface="Calibri" pitchFamily="34" charset="0"/>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Calibri" pitchFamily="34" charset="0"/>
              </a:rPr>
              <a:t>federal copyright law, no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Calibri" pitchFamily="34" charset="0"/>
                <a:sym typeface="Wingdings" pitchFamily="2" charset="2"/>
              </a:rPr>
              <a:t>copyrighted work may be copied, published, </a:t>
            </a:r>
          </a:p>
          <a:p>
            <a:pPr marL="0" marR="0" lvl="0" indent="0" algn="l" defTabSz="914400" rtl="0" eaLnBrk="0" fontAlgn="base" latinLnBrk="0" hangingPunct="0">
              <a:lnSpc>
                <a:spcPct val="100000"/>
              </a:lnSpc>
              <a:spcBef>
                <a:spcPct val="0"/>
              </a:spcBef>
              <a:spcAft>
                <a:spcPct val="0"/>
              </a:spcAft>
              <a:buClrTx/>
              <a:buSzTx/>
              <a:tabLst/>
            </a:pPr>
            <a:r>
              <a:rPr lang="en-US" dirty="0" smtClean="0">
                <a:solidFill>
                  <a:schemeClr val="bg1"/>
                </a:solidFill>
                <a:latin typeface="Comic Sans MS" pitchFamily="66" charset="0"/>
                <a:ea typeface="Calibri" pitchFamily="34" charset="0"/>
                <a:cs typeface="Calibri" pitchFamily="34" charset="0"/>
                <a:sym typeface="Wingdings" pitchFamily="2" charset="2"/>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Calibri" pitchFamily="34" charset="0"/>
                <a:sym typeface="Wingdings" pitchFamily="2" charset="2"/>
              </a:rPr>
              <a:t>disseminated, displayed, performed, or played without permission of</a:t>
            </a:r>
          </a:p>
          <a:p>
            <a:pPr marL="0" marR="0" lvl="0" indent="0" algn="l" defTabSz="914400" rtl="0" eaLnBrk="0" fontAlgn="base" latinLnBrk="0" hangingPunct="0">
              <a:lnSpc>
                <a:spcPct val="100000"/>
              </a:lnSpc>
              <a:spcBef>
                <a:spcPct val="0"/>
              </a:spcBef>
              <a:spcAft>
                <a:spcPct val="0"/>
              </a:spcAft>
              <a:buClrTx/>
              <a:buSzTx/>
              <a:tabLst/>
            </a:pPr>
            <a:r>
              <a:rPr lang="en-US" dirty="0" smtClean="0">
                <a:solidFill>
                  <a:schemeClr val="bg1"/>
                </a:solidFill>
                <a:latin typeface="Comic Sans MS" pitchFamily="66" charset="0"/>
                <a:ea typeface="Calibri" pitchFamily="34" charset="0"/>
                <a:cs typeface="Calibri" pitchFamily="34" charset="0"/>
                <a:sym typeface="Wingdings" pitchFamily="2" charset="2"/>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Calibri" pitchFamily="34" charset="0"/>
                <a:sym typeface="Wingdings" pitchFamily="2" charset="2"/>
              </a:rPr>
              <a:t> the copyright holder except in accordance with fair use or licensed</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chemeClr val="bg1"/>
                </a:solidFill>
                <a:effectLst/>
                <a:latin typeface="Comic Sans MS" pitchFamily="66" charset="0"/>
                <a:ea typeface="Calibri" pitchFamily="34" charset="0"/>
                <a:cs typeface="Calibri" pitchFamily="34" charset="0"/>
                <a:sym typeface="Wingdings" pitchFamily="2" charset="2"/>
              </a:rPr>
              <a:t>      agreement (Bitter, 2008; pg. 125).  This includes music, movies, and  </a:t>
            </a:r>
          </a:p>
          <a:p>
            <a:pPr marL="0" marR="0" lvl="0" indent="0" algn="l" defTabSz="914400" rtl="0" eaLnBrk="0" fontAlgn="base" latinLnBrk="0" hangingPunct="0">
              <a:lnSpc>
                <a:spcPct val="100000"/>
              </a:lnSpc>
              <a:spcBef>
                <a:spcPct val="0"/>
              </a:spcBef>
              <a:spcAft>
                <a:spcPct val="0"/>
              </a:spcAft>
              <a:buClrTx/>
              <a:buSzTx/>
              <a:tabLst/>
            </a:pPr>
            <a:r>
              <a:rPr lang="en-US" dirty="0" smtClean="0">
                <a:solidFill>
                  <a:schemeClr val="bg1"/>
                </a:solidFill>
                <a:latin typeface="Comic Sans MS" pitchFamily="66" charset="0"/>
                <a:ea typeface="Calibri" pitchFamily="34" charset="0"/>
                <a:cs typeface="Calibri" pitchFamily="34" charset="0"/>
                <a:sym typeface="Wingdings" pitchFamily="2" charset="2"/>
              </a:rPr>
              <a:t>      </a:t>
            </a:r>
            <a:r>
              <a:rPr kumimoji="0" lang="en-US" b="0" i="0" u="none" strike="noStrike" cap="none" normalizeH="0" baseline="0" dirty="0" smtClean="0">
                <a:ln>
                  <a:noFill/>
                </a:ln>
                <a:solidFill>
                  <a:schemeClr val="bg1"/>
                </a:solidFill>
                <a:effectLst/>
                <a:latin typeface="Comic Sans MS" pitchFamily="66" charset="0"/>
                <a:ea typeface="Calibri" pitchFamily="34" charset="0"/>
                <a:cs typeface="Calibri" pitchFamily="34" charset="0"/>
                <a:sym typeface="Wingdings" pitchFamily="2" charset="2"/>
              </a:rPr>
              <a:t>other copyrighted material</a:t>
            </a:r>
            <a:r>
              <a:rPr kumimoji="0" lang="en-US" sz="2000" b="0" i="0" u="none" strike="noStrike" cap="none" normalizeH="0" baseline="0" dirty="0" smtClean="0">
                <a:ln>
                  <a:noFill/>
                </a:ln>
                <a:solidFill>
                  <a:schemeClr val="bg1"/>
                </a:solidFill>
                <a:effectLst/>
                <a:latin typeface="Comic Sans MS" pitchFamily="66" charset="0"/>
                <a:ea typeface="Calibri" pitchFamily="34" charset="0"/>
                <a:cs typeface="Calibri" pitchFamily="34" charset="0"/>
                <a:sym typeface="Wingdings" pitchFamily="2" charset="2"/>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838200" y="762000"/>
            <a:ext cx="4281386" cy="1015663"/>
          </a:xfrm>
          <a:prstGeom prst="rect">
            <a:avLst/>
          </a:prstGeom>
        </p:spPr>
        <p:txBody>
          <a:bodyPr wrap="square">
            <a:spAutoFit/>
          </a:bodyPr>
          <a:lstStyle/>
          <a:p>
            <a:r>
              <a:rPr lang="en-US" sz="6000" b="1" dirty="0" smtClean="0">
                <a:solidFill>
                  <a:schemeClr val="bg1"/>
                </a:solidFill>
                <a:latin typeface="Bradley Hand ITC" pitchFamily="66" charset="0"/>
              </a:rPr>
              <a:t>Fair Use</a:t>
            </a:r>
            <a:endParaRPr lang="en-US" sz="6000" b="1" dirty="0">
              <a:latin typeface="Bradley Hand ITC" pitchFamily="66" charset="0"/>
            </a:endParaRPr>
          </a:p>
        </p:txBody>
      </p:sp>
      <p:sp>
        <p:nvSpPr>
          <p:cNvPr id="5121" name="Rectangle 1"/>
          <p:cNvSpPr>
            <a:spLocks noChangeArrowheads="1"/>
          </p:cNvSpPr>
          <p:nvPr/>
        </p:nvSpPr>
        <p:spPr bwMode="auto">
          <a:xfrm>
            <a:off x="533400" y="2176789"/>
            <a:ext cx="80772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Fair use is defined in Section 107 of the 1976 </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Copyright Act </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hlinkClick r:id="rId3"/>
              </a:rPr>
              <a:t>www.loc.gov/copyright/title17/92chap1.html#107</a:t>
            </a:r>
            <a:endParaRPr kumimoji="0" lang="en-US" sz="24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Use for criticism, comment, news reporting, teaching</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(including multiple copies for c</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lassroom use),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scholarship, or research is not an infringement of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copyright (Bitter, 2008; pg. 125).</a:t>
            </a:r>
            <a:endParaRPr kumimoji="0" lang="en-US" sz="24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Copyrighted work may be used or copied for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educational use as long as the user is not t</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rying to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avoid purchasing the work.</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533400" y="685801"/>
            <a:ext cx="7696199" cy="1015663"/>
          </a:xfrm>
          <a:prstGeom prst="rect">
            <a:avLst/>
          </a:prstGeom>
        </p:spPr>
        <p:txBody>
          <a:bodyPr wrap="square">
            <a:spAutoFit/>
          </a:bodyPr>
          <a:lstStyle/>
          <a:p>
            <a:pPr lvl="1"/>
            <a:r>
              <a:rPr lang="en-US" sz="6000" b="1" dirty="0" smtClean="0">
                <a:solidFill>
                  <a:schemeClr val="bg1"/>
                </a:solidFill>
                <a:latin typeface="Bradley Hand ITC" pitchFamily="66" charset="0"/>
              </a:rPr>
              <a:t>Creative Commons</a:t>
            </a:r>
          </a:p>
        </p:txBody>
      </p:sp>
      <p:sp>
        <p:nvSpPr>
          <p:cNvPr id="4097" name="Rectangle 1"/>
          <p:cNvSpPr>
            <a:spLocks noChangeArrowheads="1"/>
          </p:cNvSpPr>
          <p:nvPr/>
        </p:nvSpPr>
        <p:spPr bwMode="auto">
          <a:xfrm>
            <a:off x="685800" y="2147446"/>
            <a:ext cx="77724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 non-profit organization established by Lawrence </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err="1" smtClean="0">
                <a:ln>
                  <a:noFill/>
                </a:ln>
                <a:solidFill>
                  <a:schemeClr val="bg1"/>
                </a:solidFill>
                <a:effectLst/>
                <a:latin typeface="Comic Sans MS" pitchFamily="66" charset="0"/>
                <a:ea typeface="Calibri" pitchFamily="34" charset="0"/>
                <a:cs typeface="Times New Roman" pitchFamily="18" charset="0"/>
              </a:rPr>
              <a:t>Lessig</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to reduce legal restrictions on copyright, </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trademark, and radio frequency spectrum, </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particularly in technology applications.</a:t>
            </a:r>
            <a:endParaRPr kumimoji="0" lang="en-US" sz="24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Signals the rights of the copyright owner to give</a:t>
            </a:r>
          </a:p>
          <a:p>
            <a:pPr marL="0" marR="0" lvl="0" indent="0" algn="l" defTabSz="914400" rtl="0" eaLnBrk="0" fontAlgn="base" latinLnBrk="0" hangingPunct="0">
              <a:lnSpc>
                <a:spcPct val="100000"/>
              </a:lnSpc>
              <a:spcBef>
                <a:spcPct val="0"/>
              </a:spcBef>
              <a:spcAft>
                <a:spcPct val="0"/>
              </a:spcAft>
              <a:buClrTx/>
              <a:buSzTx/>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up some of their rights that they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want to give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and still protect other rights.</a:t>
            </a:r>
            <a:endParaRPr kumimoji="0" lang="en-US" sz="24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Gives excess to knowledge and also protects</a:t>
            </a:r>
          </a:p>
          <a:p>
            <a:pPr marL="0" marR="0" lvl="0" indent="0" algn="l" defTabSz="914400" rtl="0" eaLnBrk="0" fontAlgn="base" latinLnBrk="0" hangingPunct="0">
              <a:lnSpc>
                <a:spcPct val="100000"/>
              </a:lnSpc>
              <a:spcBef>
                <a:spcPct val="0"/>
              </a:spcBef>
              <a:spcAft>
                <a:spcPct val="0"/>
              </a:spcAft>
              <a:buClrTx/>
              <a:buSzTx/>
              <a:tabLst/>
            </a:pPr>
            <a:r>
              <a:rPr lang="en-US" sz="240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smtClean="0">
                <a:ln>
                  <a:noFill/>
                </a:ln>
                <a:solidFill>
                  <a:schemeClr val="bg1"/>
                </a:solidFill>
                <a:effectLst/>
                <a:latin typeface="Comic Sans MS" pitchFamily="66" charset="0"/>
                <a:ea typeface="Calibri" pitchFamily="34" charset="0"/>
                <a:cs typeface="Times New Roman" pitchFamily="18" charset="0"/>
              </a:rPr>
              <a:t> rights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at a Global level.</a:t>
            </a:r>
            <a:endPar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pic>
        <p:nvPicPr>
          <p:cNvPr id="6" name="Picture 5"/>
          <p:cNvPicPr/>
          <p:nvPr/>
        </p:nvPicPr>
        <p:blipFill>
          <a:blip r:embed="rId4" cstate="print"/>
          <a:srcRect/>
          <a:stretch>
            <a:fillRect/>
          </a:stretch>
        </p:blipFill>
        <p:spPr bwMode="auto">
          <a:xfrm>
            <a:off x="4953000" y="2286000"/>
            <a:ext cx="3581400" cy="2667000"/>
          </a:xfrm>
          <a:prstGeom prst="rect">
            <a:avLst/>
          </a:prstGeom>
          <a:noFill/>
          <a:ln w="9525">
            <a:noFill/>
            <a:miter lim="800000"/>
            <a:headEnd/>
            <a:tailEnd/>
          </a:ln>
        </p:spPr>
      </p:pic>
      <p:sp>
        <p:nvSpPr>
          <p:cNvPr id="7" name="TextBox 6"/>
          <p:cNvSpPr txBox="1"/>
          <p:nvPr/>
        </p:nvSpPr>
        <p:spPr>
          <a:xfrm>
            <a:off x="457200" y="685800"/>
            <a:ext cx="7315200" cy="1219200"/>
          </a:xfrm>
          <a:prstGeom prst="rect">
            <a:avLst/>
          </a:prstGeom>
          <a:noFill/>
        </p:spPr>
        <p:txBody>
          <a:bodyPr wrap="square" rtlCol="0">
            <a:spAutoFit/>
          </a:bodyPr>
          <a:lstStyle/>
          <a:p>
            <a:pPr algn="ctr"/>
            <a:r>
              <a:rPr lang="en-US" sz="3600" b="1" dirty="0" smtClean="0">
                <a:solidFill>
                  <a:schemeClr val="bg1"/>
                </a:solidFill>
                <a:latin typeface="Bradley Hand ITC" pitchFamily="66" charset="0"/>
              </a:rPr>
              <a:t>Creative Commons / established by </a:t>
            </a:r>
          </a:p>
          <a:p>
            <a:pPr algn="ctr"/>
            <a:r>
              <a:rPr lang="en-US" sz="3600" b="1" dirty="0" smtClean="0">
                <a:solidFill>
                  <a:schemeClr val="bg1"/>
                </a:solidFill>
                <a:latin typeface="Bradley Hand ITC" pitchFamily="66" charset="0"/>
              </a:rPr>
              <a:t>Lawrence </a:t>
            </a:r>
            <a:r>
              <a:rPr lang="en-US" sz="3600" b="1" dirty="0" err="1" smtClean="0">
                <a:solidFill>
                  <a:schemeClr val="bg1"/>
                </a:solidFill>
                <a:latin typeface="Bradley Hand ITC" pitchFamily="66" charset="0"/>
              </a:rPr>
              <a:t>Lessig</a:t>
            </a:r>
            <a:r>
              <a:rPr lang="en-US" sz="3600" b="1" dirty="0" smtClean="0">
                <a:solidFill>
                  <a:schemeClr val="bg1"/>
                </a:solidFill>
                <a:latin typeface="Bradley Hand ITC" pitchFamily="66" charset="0"/>
              </a:rPr>
              <a:t> </a:t>
            </a:r>
            <a:endParaRPr lang="en-US" sz="3600" b="1" dirty="0">
              <a:solidFill>
                <a:schemeClr val="bg1"/>
              </a:solidFill>
              <a:latin typeface="Bradley Hand ITC" pitchFamily="66" charset="0"/>
            </a:endParaRPr>
          </a:p>
        </p:txBody>
      </p:sp>
      <p:pic>
        <p:nvPicPr>
          <p:cNvPr id="10" name="Prof. Lawrence Lessig Explains Creative Commons Licensing.mpg">
            <a:hlinkClick r:id="" action="ppaction://media"/>
          </p:cNvPr>
          <p:cNvPicPr>
            <a:picLocks noRot="1" noChangeAspect="1"/>
          </p:cNvPicPr>
          <p:nvPr>
            <a:videoFile r:link="rId1"/>
          </p:nvPr>
        </p:nvPicPr>
        <p:blipFill>
          <a:blip r:embed="rId5" cstate="print"/>
          <a:stretch>
            <a:fillRect/>
          </a:stretch>
        </p:blipFill>
        <p:spPr>
          <a:xfrm>
            <a:off x="762000" y="3048000"/>
            <a:ext cx="3352800" cy="27432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486400"/>
            <a:ext cx="7848600" cy="646331"/>
          </a:xfrm>
          <a:prstGeom prst="rect">
            <a:avLst/>
          </a:prstGeom>
        </p:spPr>
        <p:txBody>
          <a:bodyPr wrap="square">
            <a:spAutoFit/>
          </a:bodyPr>
          <a:lstStyle/>
          <a:p>
            <a:r>
              <a:rPr lang="en-US" sz="1200" dirty="0" smtClean="0"/>
              <a:t>CREATIVE COMMONS:  Image / Slide #</a:t>
            </a:r>
            <a:r>
              <a:rPr lang="en-US" sz="1200" dirty="0" smtClean="0"/>
              <a:t>24</a:t>
            </a:r>
          </a:p>
          <a:p>
            <a:r>
              <a:rPr lang="en-US" sz="1200" dirty="0" smtClean="0"/>
              <a:t>Retrieved </a:t>
            </a:r>
            <a:endParaRPr lang="en-US" sz="1200" dirty="0" smtClean="0"/>
          </a:p>
          <a:p>
            <a:r>
              <a:rPr lang="en-US" sz="1200" u="sng" dirty="0" smtClean="0">
                <a:hlinkClick r:id="rId3"/>
              </a:rPr>
              <a:t>http://</a:t>
            </a:r>
            <a:r>
              <a:rPr lang="en-US" sz="1200" u="sng" dirty="0" smtClean="0">
                <a:hlinkClick r:id="rId3"/>
              </a:rPr>
              <a:t>www.elementlist.com/images/creativecommonsvideo.jpg</a:t>
            </a:r>
            <a:endParaRPr lang="en-US" sz="1200" dirty="0"/>
          </a:p>
        </p:txBody>
      </p:sp>
      <p:sp>
        <p:nvSpPr>
          <p:cNvPr id="3" name="TextBox 2"/>
          <p:cNvSpPr txBox="1"/>
          <p:nvPr/>
        </p:nvSpPr>
        <p:spPr>
          <a:xfrm>
            <a:off x="914400" y="457200"/>
            <a:ext cx="5410200" cy="861774"/>
          </a:xfrm>
          <a:prstGeom prst="rect">
            <a:avLst/>
          </a:prstGeom>
          <a:noFill/>
        </p:spPr>
        <p:txBody>
          <a:bodyPr wrap="square" rtlCol="0">
            <a:spAutoFit/>
          </a:bodyPr>
          <a:lstStyle/>
          <a:p>
            <a:r>
              <a:rPr lang="en-US" dirty="0" smtClean="0"/>
              <a:t>Image </a:t>
            </a:r>
            <a:r>
              <a:rPr lang="en-US" dirty="0" smtClean="0"/>
              <a:t>and Work References </a:t>
            </a:r>
            <a:endParaRPr lang="en-US" dirty="0" smtClean="0"/>
          </a:p>
          <a:p>
            <a:endParaRPr lang="en-US" sz="3200" dirty="0"/>
          </a:p>
        </p:txBody>
      </p:sp>
      <p:sp>
        <p:nvSpPr>
          <p:cNvPr id="4" name="Rectangle 3"/>
          <p:cNvSpPr/>
          <p:nvPr/>
        </p:nvSpPr>
        <p:spPr>
          <a:xfrm>
            <a:off x="381000" y="4876800"/>
            <a:ext cx="8382000" cy="461665"/>
          </a:xfrm>
          <a:prstGeom prst="rect">
            <a:avLst/>
          </a:prstGeom>
        </p:spPr>
        <p:txBody>
          <a:bodyPr wrap="square">
            <a:spAutoFit/>
          </a:bodyPr>
          <a:lstStyle/>
          <a:p>
            <a:r>
              <a:rPr lang="en-US" sz="1200" dirty="0" smtClean="0"/>
              <a:t>&lt;</a:t>
            </a:r>
            <a:r>
              <a:rPr lang="en-US" sz="1200" dirty="0" err="1" smtClean="0"/>
              <a:t>iframe</a:t>
            </a:r>
            <a:r>
              <a:rPr lang="en-US" sz="1200" dirty="0" smtClean="0"/>
              <a:t> width="425" height="349" </a:t>
            </a:r>
            <a:r>
              <a:rPr lang="en-US" sz="1200" dirty="0" err="1" smtClean="0"/>
              <a:t>src</a:t>
            </a:r>
            <a:r>
              <a:rPr lang="en-US" sz="1200" dirty="0" smtClean="0"/>
              <a:t>="http://www.youtube.com/embed/AWxyx5iYdvI" </a:t>
            </a:r>
            <a:r>
              <a:rPr lang="en-US" sz="1200" dirty="0" err="1" smtClean="0"/>
              <a:t>frameborder</a:t>
            </a:r>
            <a:r>
              <a:rPr lang="en-US" sz="1200" dirty="0" smtClean="0"/>
              <a:t>="0" </a:t>
            </a:r>
            <a:r>
              <a:rPr lang="en-US" sz="1200" dirty="0" err="1" smtClean="0"/>
              <a:t>allowfullscreen</a:t>
            </a:r>
            <a:r>
              <a:rPr lang="en-US" sz="1200" dirty="0" smtClean="0"/>
              <a:t>&gt;&lt;/</a:t>
            </a:r>
            <a:r>
              <a:rPr lang="en-US" sz="1200" dirty="0" err="1" smtClean="0"/>
              <a:t>iframe</a:t>
            </a:r>
            <a:r>
              <a:rPr lang="en-US" sz="1200" dirty="0" smtClean="0"/>
              <a:t>&gt;</a:t>
            </a:r>
            <a:endParaRPr lang="en-US" sz="1200" dirty="0"/>
          </a:p>
        </p:txBody>
      </p:sp>
      <p:sp>
        <p:nvSpPr>
          <p:cNvPr id="5" name="Rectangle 4"/>
          <p:cNvSpPr/>
          <p:nvPr/>
        </p:nvSpPr>
        <p:spPr>
          <a:xfrm>
            <a:off x="519806" y="4572000"/>
            <a:ext cx="5576194" cy="276999"/>
          </a:xfrm>
          <a:prstGeom prst="rect">
            <a:avLst/>
          </a:prstGeom>
        </p:spPr>
        <p:txBody>
          <a:bodyPr wrap="square">
            <a:spAutoFit/>
          </a:bodyPr>
          <a:lstStyle/>
          <a:p>
            <a:r>
              <a:rPr lang="en-US" sz="1200" dirty="0" smtClean="0">
                <a:hlinkClick r:id="rId4"/>
              </a:rPr>
              <a:t>http://</a:t>
            </a:r>
            <a:r>
              <a:rPr lang="en-US" sz="1200" dirty="0" smtClean="0">
                <a:hlinkClick r:id="rId4"/>
              </a:rPr>
              <a:t>youtu.be/AWxyx5iYdvI</a:t>
            </a:r>
            <a:r>
              <a:rPr lang="en-US" sz="1200" dirty="0" smtClean="0"/>
              <a:t> - retrieved  May 12, 2011</a:t>
            </a:r>
            <a:endParaRPr lang="en-US" sz="1200" dirty="0"/>
          </a:p>
        </p:txBody>
      </p:sp>
      <p:sp>
        <p:nvSpPr>
          <p:cNvPr id="6" name="TextBox 5"/>
          <p:cNvSpPr txBox="1"/>
          <p:nvPr/>
        </p:nvSpPr>
        <p:spPr>
          <a:xfrm>
            <a:off x="381000" y="4267200"/>
            <a:ext cx="4648200" cy="369332"/>
          </a:xfrm>
          <a:prstGeom prst="rect">
            <a:avLst/>
          </a:prstGeom>
          <a:noFill/>
        </p:spPr>
        <p:txBody>
          <a:bodyPr wrap="square" rtlCol="0">
            <a:spAutoFit/>
          </a:bodyPr>
          <a:lstStyle/>
          <a:p>
            <a:r>
              <a:rPr lang="en-US" dirty="0" smtClean="0"/>
              <a:t>Video:  You Tube / Lawrence </a:t>
            </a:r>
            <a:r>
              <a:rPr lang="en-US" dirty="0" err="1" smtClean="0"/>
              <a:t>Lessig</a:t>
            </a:r>
            <a:r>
              <a:rPr lang="en-US" dirty="0" smtClean="0"/>
              <a:t>/ Slide  #</a:t>
            </a:r>
            <a:r>
              <a:rPr lang="en-US" dirty="0" smtClean="0"/>
              <a:t>24 </a:t>
            </a:r>
            <a:endParaRPr lang="en-US" dirty="0"/>
          </a:p>
        </p:txBody>
      </p:sp>
      <p:sp>
        <p:nvSpPr>
          <p:cNvPr id="8" name="TextBox 7"/>
          <p:cNvSpPr txBox="1"/>
          <p:nvPr/>
        </p:nvSpPr>
        <p:spPr>
          <a:xfrm>
            <a:off x="381000" y="914400"/>
            <a:ext cx="8458200" cy="861774"/>
          </a:xfrm>
          <a:prstGeom prst="rect">
            <a:avLst/>
          </a:prstGeom>
          <a:noFill/>
        </p:spPr>
        <p:txBody>
          <a:bodyPr wrap="square" rtlCol="0">
            <a:spAutoFit/>
          </a:bodyPr>
          <a:lstStyle/>
          <a:p>
            <a:r>
              <a:rPr lang="en-US" sz="1400" dirty="0" smtClean="0"/>
              <a:t>% Ever Experienced Cyber-Bulling / Graph / Slide #8</a:t>
            </a:r>
          </a:p>
          <a:p>
            <a:r>
              <a:rPr lang="en-US" sz="1200" dirty="0" smtClean="0"/>
              <a:t>Graph created by: C.A. </a:t>
            </a:r>
            <a:r>
              <a:rPr lang="en-US" sz="1200" dirty="0" err="1" smtClean="0"/>
              <a:t>Berkey</a:t>
            </a:r>
            <a:endParaRPr lang="en-US" sz="1200" dirty="0" smtClean="0"/>
          </a:p>
          <a:p>
            <a:r>
              <a:rPr lang="en-US" sz="1200" dirty="0" smtClean="0"/>
              <a:t>Information by: </a:t>
            </a:r>
            <a:r>
              <a:rPr lang="en-US" sz="1200" dirty="0" err="1" smtClean="0"/>
              <a:t>Moessner</a:t>
            </a:r>
            <a:r>
              <a:rPr lang="en-US" sz="1200" dirty="0" smtClean="0"/>
              <a:t>, 2007</a:t>
            </a:r>
          </a:p>
          <a:p>
            <a:r>
              <a:rPr lang="en-US" sz="1200" dirty="0" smtClean="0"/>
              <a:t>Chris </a:t>
            </a:r>
            <a:r>
              <a:rPr lang="en-US" sz="1200" dirty="0" err="1" smtClean="0"/>
              <a:t>Moessner</a:t>
            </a:r>
            <a:r>
              <a:rPr lang="en-US" sz="1200" dirty="0" smtClean="0"/>
              <a:t> – Research Director, Youth and Education Research; Trends &amp; </a:t>
            </a:r>
            <a:r>
              <a:rPr lang="en-US" sz="1200" dirty="0" err="1" smtClean="0"/>
              <a:t>Tudes</a:t>
            </a:r>
            <a:r>
              <a:rPr lang="en-US" sz="1200" dirty="0" smtClean="0"/>
              <a:t>; Volume 6; Issue 4; April 2007</a:t>
            </a:r>
            <a:endParaRPr lang="en-US" sz="1200" dirty="0"/>
          </a:p>
        </p:txBody>
      </p:sp>
      <p:sp>
        <p:nvSpPr>
          <p:cNvPr id="9" name="Rectangle 8"/>
          <p:cNvSpPr/>
          <p:nvPr/>
        </p:nvSpPr>
        <p:spPr>
          <a:xfrm>
            <a:off x="381000" y="1981200"/>
            <a:ext cx="7924800" cy="1015663"/>
          </a:xfrm>
          <a:prstGeom prst="rect">
            <a:avLst/>
          </a:prstGeom>
        </p:spPr>
        <p:txBody>
          <a:bodyPr wrap="square">
            <a:spAutoFit/>
          </a:bodyPr>
          <a:lstStyle/>
          <a:p>
            <a:r>
              <a:rPr lang="en-US" sz="1200" dirty="0" smtClean="0"/>
              <a:t>Gender Divide / Graph / Slide </a:t>
            </a:r>
            <a:r>
              <a:rPr lang="en-US" sz="1200" dirty="0" smtClean="0"/>
              <a:t>#14</a:t>
            </a:r>
            <a:endParaRPr lang="en-US" sz="1200" dirty="0" smtClean="0"/>
          </a:p>
          <a:p>
            <a:r>
              <a:rPr lang="en-US" sz="1200" dirty="0" smtClean="0"/>
              <a:t>Graph created by: C.A. </a:t>
            </a:r>
            <a:r>
              <a:rPr lang="en-US" sz="1200" dirty="0" err="1" smtClean="0"/>
              <a:t>Berkey</a:t>
            </a:r>
            <a:endParaRPr lang="en-US" sz="1200" dirty="0" smtClean="0"/>
          </a:p>
          <a:p>
            <a:r>
              <a:rPr lang="en-US" sz="1200" dirty="0" smtClean="0"/>
              <a:t>Information by: J. Cooper </a:t>
            </a:r>
          </a:p>
          <a:p>
            <a:r>
              <a:rPr lang="en-US" sz="1200" dirty="0" smtClean="0"/>
              <a:t>Princeton University; Princeton, NJ.  “The Digital Divide: The Special Case of Gender”</a:t>
            </a:r>
          </a:p>
          <a:p>
            <a:r>
              <a:rPr lang="en-US" sz="1200" dirty="0" smtClean="0"/>
              <a:t>http://www.ncssps.org/userfiles/Digital_Divide%20-%20Cooper.pdf</a:t>
            </a:r>
            <a:endParaRPr lang="en-US" sz="1200" dirty="0"/>
          </a:p>
        </p:txBody>
      </p:sp>
      <p:sp>
        <p:nvSpPr>
          <p:cNvPr id="10" name="TextBox 9"/>
          <p:cNvSpPr txBox="1"/>
          <p:nvPr/>
        </p:nvSpPr>
        <p:spPr>
          <a:xfrm>
            <a:off x="457200" y="3124201"/>
            <a:ext cx="8001000" cy="1138773"/>
          </a:xfrm>
          <a:prstGeom prst="rect">
            <a:avLst/>
          </a:prstGeom>
          <a:noFill/>
        </p:spPr>
        <p:txBody>
          <a:bodyPr wrap="square" rtlCol="0">
            <a:spAutoFit/>
          </a:bodyPr>
          <a:lstStyle/>
          <a:p>
            <a:r>
              <a:rPr lang="en-US" sz="1400" dirty="0" smtClean="0"/>
              <a:t>Socioeconomic and Race / Graph/ Slide </a:t>
            </a:r>
            <a:r>
              <a:rPr lang="en-US" sz="1400" dirty="0" smtClean="0"/>
              <a:t>#16</a:t>
            </a:r>
            <a:endParaRPr lang="en-US" sz="1400" dirty="0" smtClean="0"/>
          </a:p>
          <a:p>
            <a:r>
              <a:rPr lang="en-US" sz="1400" dirty="0" smtClean="0"/>
              <a:t>Graph created by: C.A. </a:t>
            </a:r>
            <a:r>
              <a:rPr lang="en-US" sz="1400" dirty="0" err="1" smtClean="0"/>
              <a:t>Berkey</a:t>
            </a:r>
            <a:endParaRPr lang="en-US" sz="1400" dirty="0" smtClean="0"/>
          </a:p>
          <a:p>
            <a:r>
              <a:rPr lang="en-US" sz="1400" dirty="0" smtClean="0"/>
              <a:t>Information by: </a:t>
            </a:r>
            <a:r>
              <a:rPr lang="en-US" sz="1200" dirty="0" smtClean="0"/>
              <a:t>Washington, Jesse (February 13, 2011). </a:t>
            </a:r>
            <a:r>
              <a:rPr lang="en-US" sz="1200" u="sng" dirty="0" smtClean="0">
                <a:hlinkClick r:id="rId5"/>
              </a:rPr>
              <a:t>"New digital divide seen for minorities on Internet"</a:t>
            </a:r>
            <a:r>
              <a:rPr lang="en-US" sz="1200" dirty="0" smtClean="0"/>
              <a:t>. </a:t>
            </a:r>
            <a:r>
              <a:rPr lang="en-US" sz="1200" i="1" dirty="0" smtClean="0"/>
              <a:t>San Francisco Chronicle</a:t>
            </a:r>
            <a:r>
              <a:rPr lang="en-US" sz="1200" dirty="0" smtClean="0"/>
              <a:t>. Retrieved  12 May 2011</a:t>
            </a:r>
          </a:p>
          <a:p>
            <a:endParaRPr lang="en-US"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838200" y="1447800"/>
            <a:ext cx="1981200" cy="419100"/>
          </a:xfrm>
          <a:prstGeom prst="rect">
            <a:avLst/>
          </a:prstGeom>
          <a:noFill/>
          <a:ln w="9525">
            <a:noFill/>
            <a:miter lim="800000"/>
            <a:headEnd/>
            <a:tailEnd/>
          </a:ln>
        </p:spPr>
      </p:pic>
      <p:sp>
        <p:nvSpPr>
          <p:cNvPr id="3" name="Rectangle 2"/>
          <p:cNvSpPr/>
          <p:nvPr/>
        </p:nvSpPr>
        <p:spPr>
          <a:xfrm>
            <a:off x="762000" y="1981201"/>
            <a:ext cx="6096000" cy="646331"/>
          </a:xfrm>
          <a:prstGeom prst="rect">
            <a:avLst/>
          </a:prstGeom>
        </p:spPr>
        <p:txBody>
          <a:bodyPr wrap="square">
            <a:spAutoFit/>
          </a:bodyPr>
          <a:lstStyle/>
          <a:p>
            <a:r>
              <a:rPr lang="en-US" sz="1200" dirty="0" smtClean="0"/>
              <a:t>Slide #6 / Link / Slide #5</a:t>
            </a:r>
          </a:p>
          <a:p>
            <a:r>
              <a:rPr lang="en-US" sz="1200" dirty="0" smtClean="0"/>
              <a:t>AUP </a:t>
            </a:r>
            <a:r>
              <a:rPr lang="en-US" sz="1200" dirty="0" smtClean="0"/>
              <a:t>in Caroline County School Hand Book / Link to Site / Slide #</a:t>
            </a:r>
          </a:p>
          <a:p>
            <a:r>
              <a:rPr lang="en-US" sz="1200" dirty="0" smtClean="0"/>
              <a:t>http://cl.k12.md.us/powerschoolparents/PSparentfaq.html</a:t>
            </a:r>
            <a:endParaRPr lang="en-US" sz="1200" dirty="0"/>
          </a:p>
        </p:txBody>
      </p:sp>
      <p:sp>
        <p:nvSpPr>
          <p:cNvPr id="4" name="TextBox 3"/>
          <p:cNvSpPr txBox="1"/>
          <p:nvPr/>
        </p:nvSpPr>
        <p:spPr>
          <a:xfrm>
            <a:off x="2209800" y="3962400"/>
            <a:ext cx="2895600" cy="369332"/>
          </a:xfrm>
          <a:prstGeom prst="rect">
            <a:avLst/>
          </a:prstGeom>
          <a:noFill/>
        </p:spPr>
        <p:txBody>
          <a:bodyPr wrap="square" rtlCol="0">
            <a:spAutoFit/>
          </a:bodyPr>
          <a:lstStyle/>
          <a:p>
            <a:r>
              <a:rPr lang="en-US" dirty="0" smtClean="0"/>
              <a:t> </a:t>
            </a:r>
            <a:endParaRPr lang="en-US" dirty="0"/>
          </a:p>
        </p:txBody>
      </p:sp>
      <p:sp>
        <p:nvSpPr>
          <p:cNvPr id="5" name="Rectangle 4"/>
          <p:cNvSpPr/>
          <p:nvPr/>
        </p:nvSpPr>
        <p:spPr>
          <a:xfrm>
            <a:off x="762000" y="381000"/>
            <a:ext cx="5239622" cy="369332"/>
          </a:xfrm>
          <a:prstGeom prst="rect">
            <a:avLst/>
          </a:prstGeom>
        </p:spPr>
        <p:txBody>
          <a:bodyPr wrap="square">
            <a:spAutoFit/>
          </a:bodyPr>
          <a:lstStyle/>
          <a:p>
            <a:r>
              <a:rPr lang="en-US" dirty="0" smtClean="0"/>
              <a:t>Image and Work References </a:t>
            </a:r>
            <a:endParaRPr lang="en-US" dirty="0"/>
          </a:p>
        </p:txBody>
      </p:sp>
      <p:sp>
        <p:nvSpPr>
          <p:cNvPr id="6" name="TextBox 5"/>
          <p:cNvSpPr txBox="1"/>
          <p:nvPr/>
        </p:nvSpPr>
        <p:spPr>
          <a:xfrm>
            <a:off x="457200" y="2895600"/>
            <a:ext cx="8229600" cy="3139321"/>
          </a:xfrm>
          <a:prstGeom prst="rect">
            <a:avLst/>
          </a:prstGeom>
          <a:noFill/>
        </p:spPr>
        <p:txBody>
          <a:bodyPr wrap="square" rtlCol="0">
            <a:spAutoFit/>
          </a:bodyPr>
          <a:lstStyle/>
          <a:p>
            <a:r>
              <a:rPr lang="en-US" dirty="0" smtClean="0"/>
              <a:t>Bitter, G. G., &amp; Legacy, J. M. (2008). </a:t>
            </a:r>
            <a:r>
              <a:rPr lang="en-US" i="1" dirty="0" smtClean="0"/>
              <a:t>Using Technology  in the Classroom</a:t>
            </a:r>
            <a:r>
              <a:rPr lang="en-US" dirty="0" smtClean="0"/>
              <a:t> (7th ed.). </a:t>
            </a:r>
            <a:r>
              <a:rPr lang="en-US" dirty="0" smtClean="0"/>
              <a:t>	Boston</a:t>
            </a:r>
            <a:r>
              <a:rPr lang="en-US" dirty="0" smtClean="0"/>
              <a:t>, MA: Pearson Education, Inc. (Original work published 1984)</a:t>
            </a:r>
          </a:p>
          <a:p>
            <a:r>
              <a:rPr lang="en-US" dirty="0" smtClean="0"/>
              <a:t>Cooper, J. (2006). </a:t>
            </a:r>
            <a:r>
              <a:rPr lang="en-US" i="1" dirty="0" smtClean="0"/>
              <a:t>The Digital Divide: The Special Case of Gender</a:t>
            </a:r>
            <a:r>
              <a:rPr lang="en-US" dirty="0" smtClean="0"/>
              <a:t>. Retrieved May 9, </a:t>
            </a:r>
            <a:r>
              <a:rPr lang="en-US" dirty="0" smtClean="0"/>
              <a:t>	2011</a:t>
            </a:r>
            <a:r>
              <a:rPr lang="en-US" dirty="0" smtClean="0"/>
              <a:t>, from Princeton University, Princeton, NJ website: </a:t>
            </a:r>
            <a:r>
              <a:rPr lang="en-US" dirty="0" smtClean="0"/>
              <a:t>	http</a:t>
            </a:r>
            <a:r>
              <a:rPr lang="en-US" dirty="0" smtClean="0"/>
              <a:t>://www.ncssps.org/‌</a:t>
            </a:r>
            <a:r>
              <a:rPr lang="en-US" dirty="0" err="1" smtClean="0"/>
              <a:t>userfiles</a:t>
            </a:r>
            <a:r>
              <a:rPr lang="en-US" dirty="0" smtClean="0"/>
              <a:t>/‌</a:t>
            </a:r>
            <a:r>
              <a:rPr lang="en-US" dirty="0" err="1" smtClean="0"/>
              <a:t>Digital_Divide</a:t>
            </a:r>
            <a:endParaRPr lang="en-US" dirty="0" smtClean="0"/>
          </a:p>
          <a:p>
            <a:r>
              <a:rPr lang="en-US" dirty="0" err="1" smtClean="0"/>
              <a:t>Gorski</a:t>
            </a:r>
            <a:r>
              <a:rPr lang="en-US" dirty="0" smtClean="0"/>
              <a:t>, P. (2008, April). Poverty and Learning. In </a:t>
            </a:r>
            <a:r>
              <a:rPr lang="en-US" i="1" dirty="0" smtClean="0"/>
              <a:t>The Myth of the “Culture of Poverty”</a:t>
            </a:r>
            <a:r>
              <a:rPr lang="en-US" dirty="0" smtClean="0"/>
              <a:t> </a:t>
            </a:r>
            <a:r>
              <a:rPr lang="en-US" dirty="0" smtClean="0"/>
              <a:t>	(</a:t>
            </a:r>
            <a:r>
              <a:rPr lang="en-US" dirty="0" smtClean="0"/>
              <a:t>volume 65; number 7; pages 32-36) [</a:t>
            </a:r>
            <a:r>
              <a:rPr lang="en-US" dirty="0" err="1" smtClean="0"/>
              <a:t>Incert</a:t>
            </a:r>
            <a:r>
              <a:rPr lang="en-US" dirty="0" smtClean="0"/>
              <a:t> from text - Educational </a:t>
            </a:r>
            <a:r>
              <a:rPr lang="en-US" dirty="0" smtClean="0"/>
              <a:t>	Leadership</a:t>
            </a:r>
            <a:r>
              <a:rPr lang="en-US" dirty="0" smtClean="0"/>
              <a:t>]. Retrieved May 9, 2011, from </a:t>
            </a:r>
            <a:r>
              <a:rPr lang="en-US" dirty="0" smtClean="0"/>
              <a:t>	http</a:t>
            </a:r>
            <a:r>
              <a:rPr lang="en-US" dirty="0" smtClean="0"/>
              <a:t>://gmu.academia.edu/‌</a:t>
            </a:r>
            <a:r>
              <a:rPr lang="en-US" dirty="0" err="1" smtClean="0"/>
              <a:t>PaulGorski</a:t>
            </a:r>
            <a:r>
              <a:rPr lang="en-US" dirty="0" smtClean="0"/>
              <a:t>/‌Papers/‌362831/‌</a:t>
            </a:r>
            <a:r>
              <a:rPr lang="en-US" dirty="0" err="1" smtClean="0"/>
              <a:t>The_Myth_of_Poverty</a:t>
            </a: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chalk board.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3" name="Rectangle 2"/>
          <p:cNvSpPr/>
          <p:nvPr/>
        </p:nvSpPr>
        <p:spPr>
          <a:xfrm>
            <a:off x="685800" y="914400"/>
            <a:ext cx="8458200" cy="707886"/>
          </a:xfrm>
          <a:prstGeom prst="rect">
            <a:avLst/>
          </a:prstGeom>
        </p:spPr>
        <p:txBody>
          <a:bodyPr wrap="square">
            <a:spAutoFit/>
          </a:bodyPr>
          <a:lstStyle/>
          <a:p>
            <a:r>
              <a:rPr lang="en-US" sz="4000" b="1" dirty="0" smtClean="0">
                <a:solidFill>
                  <a:srgbClr val="FF0000"/>
                </a:solidFill>
                <a:latin typeface="Bradley Hand ITC" pitchFamily="66" charset="0"/>
              </a:rPr>
              <a:t>Ethical Issues for Safety &amp; Security</a:t>
            </a:r>
            <a:endParaRPr lang="en-US" sz="4000" b="1" dirty="0">
              <a:solidFill>
                <a:srgbClr val="FF0000"/>
              </a:solidFill>
              <a:latin typeface="Bradley Hand ITC" pitchFamily="66" charset="0"/>
            </a:endParaRPr>
          </a:p>
        </p:txBody>
      </p:sp>
      <p:sp>
        <p:nvSpPr>
          <p:cNvPr id="4" name="TextBox 3"/>
          <p:cNvSpPr txBox="1"/>
          <p:nvPr/>
        </p:nvSpPr>
        <p:spPr>
          <a:xfrm>
            <a:off x="838200" y="2209800"/>
            <a:ext cx="7620000" cy="3539430"/>
          </a:xfrm>
          <a:prstGeom prst="rect">
            <a:avLst/>
          </a:prstGeom>
          <a:noFill/>
        </p:spPr>
        <p:txBody>
          <a:bodyPr wrap="square" rtlCol="0">
            <a:spAutoFit/>
          </a:bodyPr>
          <a:lstStyle/>
          <a:p>
            <a:r>
              <a:rPr lang="en-US" sz="3200" dirty="0" smtClean="0">
                <a:solidFill>
                  <a:schemeClr val="bg1"/>
                </a:solidFill>
                <a:latin typeface="Comic Sans MS" pitchFamily="66" charset="0"/>
              </a:rPr>
              <a:t>Topics to be discussed:</a:t>
            </a:r>
          </a:p>
          <a:p>
            <a:pPr lvl="1">
              <a:buFont typeface="Wingdings"/>
              <a:buChar char="{"/>
            </a:pPr>
            <a:r>
              <a:rPr lang="en-US" sz="3200" dirty="0" smtClean="0">
                <a:solidFill>
                  <a:schemeClr val="bg1"/>
                </a:solidFill>
                <a:latin typeface="Comic Sans MS" pitchFamily="66" charset="0"/>
                <a:sym typeface="Wingdings"/>
              </a:rPr>
              <a:t>  Social Networking</a:t>
            </a:r>
          </a:p>
          <a:p>
            <a:pPr lvl="1">
              <a:buFont typeface="Wingdings"/>
              <a:buChar char="{"/>
            </a:pPr>
            <a:r>
              <a:rPr lang="en-US" sz="3200" dirty="0" smtClean="0">
                <a:solidFill>
                  <a:schemeClr val="bg1"/>
                </a:solidFill>
                <a:latin typeface="Comic Sans MS" pitchFamily="66" charset="0"/>
                <a:sym typeface="Wingdings"/>
              </a:rPr>
              <a:t>  Acceptable Use Policies</a:t>
            </a:r>
          </a:p>
          <a:p>
            <a:pPr lvl="1">
              <a:buFont typeface="Wingdings"/>
              <a:buChar char="{"/>
            </a:pPr>
            <a:r>
              <a:rPr lang="en-US" sz="3200" dirty="0" smtClean="0">
                <a:solidFill>
                  <a:schemeClr val="bg1"/>
                </a:solidFill>
                <a:latin typeface="Comic Sans MS" pitchFamily="66" charset="0"/>
                <a:sym typeface="Wingdings"/>
              </a:rPr>
              <a:t>  Netiquette</a:t>
            </a:r>
          </a:p>
          <a:p>
            <a:pPr lvl="1">
              <a:buFont typeface="Wingdings"/>
              <a:buChar char="{"/>
            </a:pPr>
            <a:r>
              <a:rPr lang="en-US" sz="3200" dirty="0" smtClean="0">
                <a:solidFill>
                  <a:schemeClr val="bg1"/>
                </a:solidFill>
                <a:latin typeface="Comic Sans MS" pitchFamily="66" charset="0"/>
                <a:sym typeface="Wingdings"/>
              </a:rPr>
              <a:t>  Cyber-Bullying</a:t>
            </a:r>
          </a:p>
          <a:p>
            <a:pPr lvl="1">
              <a:buFont typeface="Wingdings"/>
              <a:buChar char="{"/>
            </a:pPr>
            <a:r>
              <a:rPr lang="en-US" sz="3200" dirty="0" smtClean="0">
                <a:solidFill>
                  <a:schemeClr val="bg1"/>
                </a:solidFill>
                <a:latin typeface="Comic Sans MS" pitchFamily="66" charset="0"/>
                <a:sym typeface="Wingdings"/>
              </a:rPr>
              <a:t>  Student Data</a:t>
            </a:r>
          </a:p>
          <a:p>
            <a:pPr lvl="1">
              <a:buFont typeface="Wingdings"/>
              <a:buChar char="{"/>
            </a:pPr>
            <a:r>
              <a:rPr lang="en-US" sz="3200" dirty="0" smtClean="0">
                <a:solidFill>
                  <a:schemeClr val="bg1"/>
                </a:solidFill>
                <a:latin typeface="Comic Sans MS" pitchFamily="66" charset="0"/>
                <a:sym typeface="Wingdings"/>
              </a:rPr>
              <a:t>  Internet Privacy</a:t>
            </a:r>
            <a:r>
              <a:rPr lang="en-US" sz="3200" dirty="0" smtClean="0">
                <a:solidFill>
                  <a:schemeClr val="bg1"/>
                </a:solidFill>
                <a:latin typeface="Comic Sans MS" pitchFamily="66" charset="0"/>
              </a:rPr>
              <a:t> </a:t>
            </a:r>
            <a:endParaRPr lang="en-US" sz="32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Rectangle 3"/>
          <p:cNvSpPr/>
          <p:nvPr/>
        </p:nvSpPr>
        <p:spPr>
          <a:xfrm>
            <a:off x="838200" y="762000"/>
            <a:ext cx="6629400" cy="1015663"/>
          </a:xfrm>
          <a:prstGeom prst="rect">
            <a:avLst/>
          </a:prstGeom>
        </p:spPr>
        <p:txBody>
          <a:bodyPr wrap="square">
            <a:spAutoFit/>
          </a:bodyPr>
          <a:lstStyle/>
          <a:p>
            <a:r>
              <a:rPr lang="en-US" sz="6000" b="1" dirty="0" smtClean="0">
                <a:solidFill>
                  <a:schemeClr val="bg1"/>
                </a:solidFill>
                <a:latin typeface="Bradley Hand ITC" pitchFamily="66" charset="0"/>
                <a:sym typeface="Wingdings"/>
              </a:rPr>
              <a:t>Social Networking</a:t>
            </a:r>
            <a:endParaRPr lang="en-US" sz="6000" b="1" dirty="0">
              <a:latin typeface="Bradley Hand ITC" pitchFamily="66" charset="0"/>
            </a:endParaRPr>
          </a:p>
        </p:txBody>
      </p:sp>
      <p:sp>
        <p:nvSpPr>
          <p:cNvPr id="204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0483" name="Rectangle 3"/>
          <p:cNvSpPr>
            <a:spLocks noChangeArrowheads="1"/>
          </p:cNvSpPr>
          <p:nvPr/>
        </p:nvSpPr>
        <p:spPr bwMode="auto">
          <a:xfrm>
            <a:off x="762000" y="1971118"/>
            <a:ext cx="7620000" cy="3908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t>
            </a: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Members of networks sharing </a:t>
            </a:r>
          </a:p>
          <a:p>
            <a:pPr marL="0" marR="0" lvl="0" indent="0" algn="l" defTabSz="914400" rtl="0" eaLnBrk="0" fontAlgn="base" latinLnBrk="0" hangingPunct="0">
              <a:lnSpc>
                <a:spcPct val="100000"/>
              </a:lnSpc>
              <a:spcBef>
                <a:spcPct val="0"/>
              </a:spcBef>
              <a:spcAft>
                <a:spcPct val="0"/>
              </a:spcAft>
              <a:buClrTx/>
              <a:buSzTx/>
              <a:tabLst/>
            </a:pPr>
            <a:r>
              <a:rPr lang="en-US" sz="3200" dirty="0" smtClean="0">
                <a:solidFill>
                  <a:schemeClr val="bg1"/>
                </a:solidFill>
                <a:latin typeface="Comic Sans MS" pitchFamily="66" charset="0"/>
                <a:ea typeface="Calibri" pitchFamily="34" charset="0"/>
                <a:cs typeface="Times New Roman" pitchFamily="18" charset="0"/>
              </a:rPr>
              <a:t> </a:t>
            </a: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information with each other.</a:t>
            </a:r>
            <a:endParaRPr kumimoji="0" lang="en-US" sz="32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tabLst/>
            </a:pP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a:t>
            </a: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Most sites are free.</a:t>
            </a:r>
            <a:endParaRPr kumimoji="0" lang="en-US" sz="32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tabLst/>
            </a:pP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t>
            </a: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Members can be exposed to sexual</a:t>
            </a:r>
          </a:p>
          <a:p>
            <a:pPr marL="0" marR="0" lvl="0" indent="0" algn="l" defTabSz="914400" rtl="0" eaLnBrk="0" fontAlgn="base" latinLnBrk="0" hangingPunct="0">
              <a:lnSpc>
                <a:spcPct val="100000"/>
              </a:lnSpc>
              <a:spcBef>
                <a:spcPct val="0"/>
              </a:spcBef>
              <a:spcAft>
                <a:spcPct val="0"/>
              </a:spcAft>
              <a:buClrTx/>
              <a:buSzTx/>
              <a:tabLst/>
            </a:pP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assaults and invasions of privacy.</a:t>
            </a:r>
            <a:endParaRPr kumimoji="0" lang="en-US" sz="32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tabLst/>
            </a:pP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t>
            </a: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Unregulated arena – students can</a:t>
            </a:r>
          </a:p>
          <a:p>
            <a:pPr marL="0" marR="0" lvl="0" indent="0" algn="l" defTabSz="914400" rtl="0" eaLnBrk="0" fontAlgn="base" latinLnBrk="0" hangingPunct="0">
              <a:lnSpc>
                <a:spcPct val="100000"/>
              </a:lnSpc>
              <a:spcBef>
                <a:spcPct val="0"/>
              </a:spcBef>
              <a:spcAft>
                <a:spcPct val="0"/>
              </a:spcAft>
              <a:buClrTx/>
              <a:buSzTx/>
              <a:tabLst/>
            </a:pPr>
            <a:r>
              <a:rPr kumimoji="0" lang="en-US" sz="32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stumble upon inappropriate sites.</a:t>
            </a:r>
            <a:endParaRPr kumimoji="0" lang="en-US" sz="32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sym typeface="Wingdings" pitchFamily="2" charset="2"/>
            </a:endParaRPr>
          </a:p>
        </p:txBody>
      </p:sp>
      <p:sp>
        <p:nvSpPr>
          <p:cNvPr id="8" name="TextBox 7"/>
          <p:cNvSpPr txBox="1"/>
          <p:nvPr/>
        </p:nvSpPr>
        <p:spPr>
          <a:xfrm>
            <a:off x="6858000" y="609600"/>
            <a:ext cx="1219200" cy="369332"/>
          </a:xfrm>
          <a:prstGeom prst="rect">
            <a:avLst/>
          </a:prstGeom>
          <a:noFill/>
        </p:spPr>
        <p:txBody>
          <a:bodyPr wrap="square" rtlCol="0">
            <a:spAutoFit/>
          </a:bodyPr>
          <a:lstStyle/>
          <a:p>
            <a:endParaRPr lang="en-US" dirty="0"/>
          </a:p>
        </p:txBody>
      </p:sp>
      <p:sp>
        <p:nvSpPr>
          <p:cNvPr id="10" name="TextBox 9"/>
          <p:cNvSpPr txBox="1"/>
          <p:nvPr/>
        </p:nvSpPr>
        <p:spPr>
          <a:xfrm>
            <a:off x="6934200" y="685800"/>
            <a:ext cx="1371600" cy="36933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533400" y="838200"/>
            <a:ext cx="7696200" cy="1015663"/>
          </a:xfrm>
          <a:prstGeom prst="rect">
            <a:avLst/>
          </a:prstGeom>
        </p:spPr>
        <p:txBody>
          <a:bodyPr wrap="square">
            <a:spAutoFit/>
          </a:bodyPr>
          <a:lstStyle/>
          <a:p>
            <a:r>
              <a:rPr lang="en-US" sz="6000" b="1" dirty="0" smtClean="0">
                <a:solidFill>
                  <a:schemeClr val="bg1"/>
                </a:solidFill>
                <a:latin typeface="Bradley Hand ITC" pitchFamily="66" charset="0"/>
                <a:sym typeface="Wingdings"/>
              </a:rPr>
              <a:t>Acceptable Use Policies</a:t>
            </a:r>
            <a:endParaRPr lang="en-US" sz="6000" b="1" dirty="0">
              <a:latin typeface="Bradley Hand ITC" pitchFamily="66" charset="0"/>
            </a:endParaRPr>
          </a:p>
        </p:txBody>
      </p:sp>
      <p:sp>
        <p:nvSpPr>
          <p:cNvPr id="19457" name="Rectangle 1"/>
          <p:cNvSpPr>
            <a:spLocks noChangeArrowheads="1"/>
          </p:cNvSpPr>
          <p:nvPr/>
        </p:nvSpPr>
        <p:spPr bwMode="auto">
          <a:xfrm>
            <a:off x="457200" y="1769832"/>
            <a:ext cx="85344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Developed by schools and/or their districts – a policy</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that students must sign stating that they under-</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stand the acceptable behaviors and rules to be used</a:t>
            </a:r>
          </a:p>
          <a:p>
            <a:pPr marL="0" marR="0" lvl="0" indent="0" algn="l" defTabSz="914400" rtl="0" eaLnBrk="1" fontAlgn="base" latinLnBrk="0" hangingPunct="1">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when emailing and using the Internet in school.</a:t>
            </a:r>
            <a:endParaRPr kumimoji="0" lang="en-US" sz="24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Guardians of students must also sign the AUP allowing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their child to access this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information. </a:t>
            </a:r>
            <a:endParaRPr kumimoji="0" lang="en-US" sz="24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 D</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efines appropriate and inappropriate use of class-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room computers and states the c</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onsequences for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violations.</a:t>
            </a:r>
            <a:endParaRPr kumimoji="0" lang="en-US" sz="24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a:rPr>
              <a:t></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Teachers, students, and parents should know and have</a:t>
            </a: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solidFill>
                  <a:schemeClr val="bg1"/>
                </a:solidFill>
                <a:latin typeface="Comic Sans MS" pitchFamily="66" charset="0"/>
                <a:ea typeface="Calibri" pitchFamily="34" charset="0"/>
                <a:cs typeface="Times New Roman" pitchFamily="18" charset="0"/>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available to them the AUP’s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guidelines that their </a:t>
            </a: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4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school follows.</a:t>
            </a:r>
          </a:p>
        </p:txBody>
      </p:sp>
      <p:sp>
        <p:nvSpPr>
          <p:cNvPr id="5" name="TextBox 4"/>
          <p:cNvSpPr txBox="1"/>
          <p:nvPr/>
        </p:nvSpPr>
        <p:spPr>
          <a:xfrm>
            <a:off x="7924800" y="609600"/>
            <a:ext cx="990600" cy="36933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Rectangle 1"/>
          <p:cNvSpPr/>
          <p:nvPr/>
        </p:nvSpPr>
        <p:spPr>
          <a:xfrm>
            <a:off x="533400" y="2209800"/>
            <a:ext cx="8077200" cy="2862322"/>
          </a:xfrm>
          <a:prstGeom prst="rect">
            <a:avLst/>
          </a:prstGeom>
        </p:spPr>
        <p:txBody>
          <a:bodyPr wrap="square">
            <a:spAutoFit/>
          </a:bodyPr>
          <a:lstStyle/>
          <a:p>
            <a:r>
              <a:rPr lang="en-US" sz="2000" dirty="0" smtClean="0">
                <a:solidFill>
                  <a:schemeClr val="bg1"/>
                </a:solidFill>
                <a:latin typeface="Comic Sans MS" pitchFamily="66" charset="0"/>
              </a:rPr>
              <a:t>Caroline County Public Schools  </a:t>
            </a:r>
            <a:r>
              <a:rPr lang="en-US" sz="2000" dirty="0" smtClean="0">
                <a:solidFill>
                  <a:schemeClr val="bg1"/>
                </a:solidFill>
                <a:latin typeface="Comic Sans MS" pitchFamily="66" charset="0"/>
                <a:hlinkClick r:id="rId3"/>
              </a:rPr>
              <a:t>www.cl.k12.md.us//AUP.html</a:t>
            </a:r>
            <a:endParaRPr lang="en-US" sz="2000" dirty="0" smtClean="0">
              <a:solidFill>
                <a:schemeClr val="bg1"/>
              </a:solidFill>
              <a:latin typeface="Comic Sans MS" pitchFamily="66" charset="0"/>
            </a:endParaRPr>
          </a:p>
          <a:p>
            <a:endParaRPr lang="en-US" sz="2000" dirty="0" smtClean="0">
              <a:solidFill>
                <a:schemeClr val="bg1"/>
              </a:solidFill>
              <a:latin typeface="Comic Sans MS" pitchFamily="66" charset="0"/>
            </a:endParaRPr>
          </a:p>
          <a:p>
            <a:r>
              <a:rPr lang="en-US" sz="2000" dirty="0" smtClean="0">
                <a:solidFill>
                  <a:schemeClr val="bg1"/>
                </a:solidFill>
                <a:latin typeface="Comic Sans MS" pitchFamily="66" charset="0"/>
                <a:sym typeface="Wingdings"/>
              </a:rPr>
              <a:t>H</a:t>
            </a:r>
            <a:r>
              <a:rPr lang="en-US" sz="2000" dirty="0" smtClean="0">
                <a:solidFill>
                  <a:schemeClr val="bg1"/>
                </a:solidFill>
                <a:latin typeface="Comic Sans MS" pitchFamily="66" charset="0"/>
              </a:rPr>
              <a:t>as a policy regarding the use of the internet in their schools.</a:t>
            </a:r>
          </a:p>
          <a:p>
            <a:r>
              <a:rPr lang="en-US" sz="2000" dirty="0" smtClean="0">
                <a:solidFill>
                  <a:schemeClr val="bg1"/>
                </a:solidFill>
                <a:latin typeface="Comic Sans MS" pitchFamily="66" charset="0"/>
              </a:rPr>
              <a:t>This includes needing parent permission to use the internet, no revealing of phone numbers or other personal information, and no using profanity (which most AUP‘s mention). It also mentions the role of the administration and teachers.  One of the roles is to teach students the policy and supervise their use. It also mentions offering an Internet Training Program for their students.</a:t>
            </a:r>
            <a:endParaRPr lang="en-US" sz="2000" dirty="0">
              <a:solidFill>
                <a:schemeClr val="bg1"/>
              </a:solidFill>
              <a:latin typeface="Comic Sans MS" pitchFamily="66" charset="0"/>
            </a:endParaRPr>
          </a:p>
        </p:txBody>
      </p:sp>
      <p:sp>
        <p:nvSpPr>
          <p:cNvPr id="3" name="Rectangle 2"/>
          <p:cNvSpPr/>
          <p:nvPr/>
        </p:nvSpPr>
        <p:spPr>
          <a:xfrm>
            <a:off x="1295400" y="5867400"/>
            <a:ext cx="7010400" cy="369332"/>
          </a:xfrm>
          <a:prstGeom prst="rect">
            <a:avLst/>
          </a:prstGeom>
        </p:spPr>
        <p:txBody>
          <a:bodyPr wrap="square">
            <a:spAutoFit/>
          </a:bodyPr>
          <a:lstStyle/>
          <a:p>
            <a:r>
              <a:rPr lang="en-US" dirty="0" smtClean="0"/>
              <a:t>http://cl.k12.md.us/powerschoolparents/PSparentfaq.html</a:t>
            </a:r>
            <a:endParaRPr lang="en-US" dirty="0"/>
          </a:p>
        </p:txBody>
      </p:sp>
      <p:pic>
        <p:nvPicPr>
          <p:cNvPr id="1026" name="Picture 2"/>
          <p:cNvPicPr>
            <a:picLocks noChangeAspect="1" noChangeArrowheads="1"/>
          </p:cNvPicPr>
          <p:nvPr/>
        </p:nvPicPr>
        <p:blipFill>
          <a:blip r:embed="rId4" cstate="print"/>
          <a:srcRect/>
          <a:stretch>
            <a:fillRect/>
          </a:stretch>
        </p:blipFill>
        <p:spPr bwMode="auto">
          <a:xfrm>
            <a:off x="533400" y="1066800"/>
            <a:ext cx="2161309" cy="457200"/>
          </a:xfrm>
          <a:prstGeom prst="rect">
            <a:avLst/>
          </a:prstGeom>
          <a:noFill/>
          <a:ln w="9525">
            <a:noFill/>
            <a:miter lim="800000"/>
            <a:headEnd/>
            <a:tailEnd/>
          </a:ln>
        </p:spPr>
      </p:pic>
      <p:sp>
        <p:nvSpPr>
          <p:cNvPr id="5" name="TextBox 4"/>
          <p:cNvSpPr txBox="1"/>
          <p:nvPr/>
        </p:nvSpPr>
        <p:spPr>
          <a:xfrm>
            <a:off x="2895600" y="685800"/>
            <a:ext cx="5867400" cy="1077218"/>
          </a:xfrm>
          <a:prstGeom prst="rect">
            <a:avLst/>
          </a:prstGeom>
          <a:noFill/>
        </p:spPr>
        <p:txBody>
          <a:bodyPr wrap="square" rtlCol="0">
            <a:spAutoFit/>
          </a:bodyPr>
          <a:lstStyle/>
          <a:p>
            <a:r>
              <a:rPr lang="en-US" sz="3200" dirty="0" smtClean="0">
                <a:solidFill>
                  <a:schemeClr val="bg1"/>
                </a:solidFill>
                <a:hlinkClick r:id="rId5"/>
              </a:rPr>
              <a:t>Site for AUP Policy in the School Handbook</a:t>
            </a:r>
            <a:endParaRPr lang="en-US" sz="3200" dirty="0">
              <a:solidFill>
                <a:schemeClr val="bg1"/>
              </a:solidFill>
            </a:endParaRPr>
          </a:p>
        </p:txBody>
      </p:sp>
      <p:sp>
        <p:nvSpPr>
          <p:cNvPr id="7" name="TextBox 6"/>
          <p:cNvSpPr txBox="1"/>
          <p:nvPr/>
        </p:nvSpPr>
        <p:spPr>
          <a:xfrm>
            <a:off x="5105400" y="1295400"/>
            <a:ext cx="2286000" cy="400110"/>
          </a:xfrm>
          <a:prstGeom prst="rect">
            <a:avLst/>
          </a:prstGeom>
          <a:noFill/>
        </p:spPr>
        <p:txBody>
          <a:bodyPr wrap="square" rtlCol="0">
            <a:spAutoFit/>
          </a:bodyPr>
          <a:lstStyle/>
          <a:p>
            <a:r>
              <a:rPr lang="en-US" sz="2000" dirty="0" smtClean="0">
                <a:solidFill>
                  <a:schemeClr val="bg1"/>
                </a:solidFill>
              </a:rPr>
              <a:t>Click on link</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Rectangle 3"/>
          <p:cNvSpPr/>
          <p:nvPr/>
        </p:nvSpPr>
        <p:spPr>
          <a:xfrm>
            <a:off x="914400" y="762000"/>
            <a:ext cx="4347853" cy="1015663"/>
          </a:xfrm>
          <a:prstGeom prst="rect">
            <a:avLst/>
          </a:prstGeom>
        </p:spPr>
        <p:txBody>
          <a:bodyPr wrap="square">
            <a:spAutoFit/>
          </a:bodyPr>
          <a:lstStyle/>
          <a:p>
            <a:r>
              <a:rPr lang="en-US" sz="6000" b="1" dirty="0" smtClean="0">
                <a:solidFill>
                  <a:schemeClr val="bg1"/>
                </a:solidFill>
                <a:latin typeface="Bradley Hand ITC" pitchFamily="66" charset="0"/>
                <a:sym typeface="Wingdings"/>
              </a:rPr>
              <a:t>Netiquette</a:t>
            </a:r>
            <a:endParaRPr lang="en-US" sz="6000" b="1" dirty="0">
              <a:latin typeface="Bradley Hand ITC" pitchFamily="66" charset="0"/>
            </a:endParaRPr>
          </a:p>
        </p:txBody>
      </p:sp>
      <p:sp>
        <p:nvSpPr>
          <p:cNvPr id="18433" name="Rectangle 1"/>
          <p:cNvSpPr>
            <a:spLocks noChangeArrowheads="1"/>
          </p:cNvSpPr>
          <p:nvPr/>
        </p:nvSpPr>
        <p:spPr bwMode="auto">
          <a:xfrm>
            <a:off x="533400" y="2063046"/>
            <a:ext cx="81534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Short for network etiquette or Internet </a:t>
            </a:r>
          </a:p>
          <a:p>
            <a:pPr marL="0" marR="0" lvl="0" indent="0" algn="l" defTabSz="914400" rtl="0" eaLnBrk="1" fontAlgn="base" latinLnBrk="0" hangingPunct="1">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etiquette is a set of rules to facilitate </a:t>
            </a:r>
          </a:p>
          <a:p>
            <a:pPr marL="0" marR="0" lvl="0" indent="0" algn="l" defTabSz="914400" rtl="0" eaLnBrk="1" fontAlgn="base" latinLnBrk="0" hangingPunct="1">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interaction over networks.</a:t>
            </a:r>
            <a:endParaRPr lang="en-US" sz="2800" dirty="0" smtClean="0">
              <a:solidFill>
                <a:schemeClr val="bg1"/>
              </a:solidFill>
              <a:latin typeface="Comic Sans MS" pitchFamily="66"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The concept of these rules remains in a </a:t>
            </a:r>
          </a:p>
          <a:p>
            <a:pPr marL="0" marR="0" lvl="0" indent="0" algn="l" defTabSz="914400" rtl="0" eaLnBrk="1" fontAlgn="base" latinLnBrk="0" hangingPunct="1">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state of flux, which varies for user to user.</a:t>
            </a:r>
            <a:endParaRPr kumimoji="0" lang="en-US" sz="2800" b="0" i="0" u="none" strike="noStrike" cap="none" normalizeH="0" baseline="0" dirty="0" smtClean="0">
              <a:ln>
                <a:noFill/>
              </a:ln>
              <a:solidFill>
                <a:schemeClr val="bg1"/>
              </a:solidFill>
              <a:effectLst/>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Be aware that it is legal to monitor the </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content of your email messages.</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Even   </a:t>
            </a:r>
          </a:p>
          <a:p>
            <a:pPr marL="0" marR="0" lvl="0" indent="0" algn="l" defTabSz="914400" rtl="0" eaLnBrk="0" fontAlgn="base" latinLnBrk="0" hangingPunct="0">
              <a:lnSpc>
                <a:spcPct val="100000"/>
              </a:lnSpc>
              <a:spcBef>
                <a:spcPct val="0"/>
              </a:spcBef>
              <a:spcAft>
                <a:spcPct val="0"/>
              </a:spcAft>
              <a:buClrTx/>
              <a:buSzTx/>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deleted email can be retrieved through </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backup files.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chalk boar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762000" y="685800"/>
            <a:ext cx="6858000" cy="1015663"/>
          </a:xfrm>
          <a:prstGeom prst="rect">
            <a:avLst/>
          </a:prstGeom>
        </p:spPr>
        <p:txBody>
          <a:bodyPr wrap="square">
            <a:spAutoFit/>
          </a:bodyPr>
          <a:lstStyle/>
          <a:p>
            <a:r>
              <a:rPr lang="en-US" sz="6000" b="1" dirty="0" smtClean="0">
                <a:solidFill>
                  <a:schemeClr val="bg1"/>
                </a:solidFill>
                <a:latin typeface="Bradley Hand ITC" pitchFamily="66" charset="0"/>
                <a:sym typeface="Wingdings"/>
              </a:rPr>
              <a:t>Cyber-Bullying</a:t>
            </a:r>
            <a:endParaRPr lang="en-US" sz="6000" b="1" dirty="0">
              <a:latin typeface="Bradley Hand ITC" pitchFamily="66" charset="0"/>
            </a:endParaRPr>
          </a:p>
        </p:txBody>
      </p:sp>
      <p:sp>
        <p:nvSpPr>
          <p:cNvPr id="17409" name="Rectangle 1"/>
          <p:cNvSpPr>
            <a:spLocks noChangeArrowheads="1"/>
          </p:cNvSpPr>
          <p:nvPr/>
        </p:nvSpPr>
        <p:spPr bwMode="auto">
          <a:xfrm>
            <a:off x="457200" y="1828801"/>
            <a:ext cx="8229600" cy="45414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Email that contains hated that threatens</a:t>
            </a:r>
          </a:p>
          <a:p>
            <a:pPr marL="0" marR="0" lvl="0" indent="0" algn="l" defTabSz="914400" rtl="0" eaLnBrk="1" fontAlgn="base" latinLnBrk="0" hangingPunct="1">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and/or frightens another person.</a:t>
            </a:r>
            <a:endParaRPr kumimoji="0" lang="en-US" sz="2800" b="0" i="0" u="none" strike="noStrike" cap="none" normalizeH="0" baseline="0" dirty="0" smtClean="0">
              <a:ln>
                <a:noFill/>
              </a:ln>
              <a:solidFill>
                <a:schemeClr val="bg1"/>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Email that has sexist content and/or racist</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material.</a:t>
            </a:r>
            <a:endParaRPr lang="en-US" sz="2800" dirty="0" smtClean="0">
              <a:solidFill>
                <a:schemeClr val="bg1"/>
              </a:solidFill>
              <a:latin typeface="Comic Sans MS" pitchFamily="66"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Spyware is a form of harassment – it is a</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program that is placed in your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computer</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without your knowledge.  It collects </a:t>
            </a:r>
            <a:r>
              <a:rPr kumimoji="0" lang="en-US" sz="2800" b="0" i="0" u="none" strike="noStrike" cap="none" normalizeH="0" baseline="0" dirty="0" err="1" smtClean="0">
                <a:ln>
                  <a:noFill/>
                </a:ln>
                <a:solidFill>
                  <a:schemeClr val="bg1"/>
                </a:solidFill>
                <a:effectLst/>
                <a:latin typeface="Comic Sans MS" pitchFamily="66" charset="0"/>
                <a:ea typeface="Calibri" pitchFamily="34" charset="0"/>
                <a:cs typeface="Times New Roman" pitchFamily="18" charset="0"/>
                <a:sym typeface="Wingdings" pitchFamily="2" charset="2"/>
              </a:rPr>
              <a:t>infor</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800" b="0" i="0" u="none" strike="noStrike" cap="none" normalizeH="0" baseline="0" dirty="0" err="1" smtClean="0">
                <a:ln>
                  <a:noFill/>
                </a:ln>
                <a:solidFill>
                  <a:schemeClr val="bg1"/>
                </a:solidFill>
                <a:effectLst/>
                <a:latin typeface="Comic Sans MS" pitchFamily="66" charset="0"/>
                <a:ea typeface="Calibri" pitchFamily="34" charset="0"/>
                <a:cs typeface="Times New Roman" pitchFamily="18" charset="0"/>
                <a:sym typeface="Wingdings" pitchFamily="2" charset="2"/>
              </a:rPr>
              <a:t>mation</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from your computer and then sends</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it to the person who placed the spyware</a:t>
            </a:r>
          </a:p>
          <a:p>
            <a:pPr marL="0" marR="0" lvl="0" indent="0" algn="l" defTabSz="914400" rtl="0" eaLnBrk="0" fontAlgn="base" latinLnBrk="0" hangingPunct="0">
              <a:lnSpc>
                <a:spcPct val="100000"/>
              </a:lnSpc>
              <a:spcBef>
                <a:spcPct val="0"/>
              </a:spcBef>
              <a:spcAft>
                <a:spcPct val="0"/>
              </a:spcAft>
              <a:buClrTx/>
              <a:buSzTx/>
              <a:tabLst/>
            </a:pPr>
            <a:r>
              <a:rPr lang="en-US" sz="2800" dirty="0" smtClean="0">
                <a:solidFill>
                  <a:schemeClr val="bg1"/>
                </a:solidFill>
                <a:latin typeface="Comic Sans MS" pitchFamily="66" charset="0"/>
                <a:ea typeface="Calibri" pitchFamily="34" charset="0"/>
                <a:cs typeface="Times New Roman" pitchFamily="18" charset="0"/>
                <a:sym typeface="Wingdings" pitchFamily="2" charset="2"/>
              </a:rPr>
              <a:t>     </a:t>
            </a:r>
            <a:r>
              <a:rPr kumimoji="0" lang="en-US" sz="2800" b="0"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sym typeface="Wingdings" pitchFamily="2" charset="2"/>
              </a:rPr>
              <a:t> program.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533400" y="457200"/>
          <a:ext cx="7924800" cy="57912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914400" y="533400"/>
            <a:ext cx="1066800" cy="36933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1509</TotalTime>
  <Words>1819</Words>
  <Application>Microsoft Office PowerPoint</Application>
  <PresentationFormat>On-screen Show (4:3)</PresentationFormat>
  <Paragraphs>235</Paragraphs>
  <Slides>26</Slides>
  <Notes>3</Notes>
  <HiddenSlides>0</HiddenSlides>
  <MMClips>1</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Cindy</dc:creator>
  <cp:lastModifiedBy>Cindy</cp:lastModifiedBy>
  <cp:revision>128</cp:revision>
  <dcterms:created xsi:type="dcterms:W3CDTF">2011-05-08T16:18:56Z</dcterms:created>
  <dcterms:modified xsi:type="dcterms:W3CDTF">2011-05-13T02:21:07Z</dcterms:modified>
</cp:coreProperties>
</file>